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50"/>
  </p:notesMasterIdLst>
  <p:handoutMasterIdLst>
    <p:handoutMasterId r:id="rId51"/>
  </p:handoutMasterIdLst>
  <p:sldIdLst>
    <p:sldId id="257" r:id="rId2"/>
    <p:sldId id="285" r:id="rId3"/>
    <p:sldId id="279" r:id="rId4"/>
    <p:sldId id="310" r:id="rId5"/>
    <p:sldId id="288" r:id="rId6"/>
    <p:sldId id="286" r:id="rId7"/>
    <p:sldId id="335" r:id="rId8"/>
    <p:sldId id="311" r:id="rId9"/>
    <p:sldId id="287" r:id="rId10"/>
    <p:sldId id="323" r:id="rId11"/>
    <p:sldId id="324" r:id="rId12"/>
    <p:sldId id="322" r:id="rId13"/>
    <p:sldId id="326" r:id="rId14"/>
    <p:sldId id="325" r:id="rId15"/>
    <p:sldId id="319" r:id="rId16"/>
    <p:sldId id="293" r:id="rId17"/>
    <p:sldId id="294" r:id="rId18"/>
    <p:sldId id="296" r:id="rId19"/>
    <p:sldId id="297" r:id="rId20"/>
    <p:sldId id="336" r:id="rId21"/>
    <p:sldId id="312" r:id="rId22"/>
    <p:sldId id="292" r:id="rId23"/>
    <p:sldId id="327" r:id="rId24"/>
    <p:sldId id="329" r:id="rId25"/>
    <p:sldId id="302" r:id="rId26"/>
    <p:sldId id="309" r:id="rId27"/>
    <p:sldId id="303" r:id="rId28"/>
    <p:sldId id="306" r:id="rId29"/>
    <p:sldId id="305" r:id="rId30"/>
    <p:sldId id="320" r:id="rId31"/>
    <p:sldId id="328" r:id="rId32"/>
    <p:sldId id="330" r:id="rId33"/>
    <p:sldId id="321" r:id="rId34"/>
    <p:sldId id="332" r:id="rId35"/>
    <p:sldId id="333" r:id="rId36"/>
    <p:sldId id="307" r:id="rId37"/>
    <p:sldId id="278" r:id="rId38"/>
    <p:sldId id="295" r:id="rId39"/>
    <p:sldId id="334" r:id="rId40"/>
    <p:sldId id="338" r:id="rId41"/>
    <p:sldId id="339" r:id="rId42"/>
    <p:sldId id="337" r:id="rId43"/>
    <p:sldId id="265" r:id="rId44"/>
    <p:sldId id="267" r:id="rId45"/>
    <p:sldId id="289" r:id="rId46"/>
    <p:sldId id="290" r:id="rId47"/>
    <p:sldId id="291" r:id="rId48"/>
    <p:sldId id="264" r:id="rId49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754">
          <p15:clr>
            <a:srgbClr val="A4A3A4"/>
          </p15:clr>
        </p15:guide>
        <p15:guide id="3" orient="horz" pos="577">
          <p15:clr>
            <a:srgbClr val="A4A3A4"/>
          </p15:clr>
        </p15:guide>
        <p15:guide id="4" pos="2880">
          <p15:clr>
            <a:srgbClr val="A4A3A4"/>
          </p15:clr>
        </p15:guide>
        <p15:guide id="5" pos="476">
          <p15:clr>
            <a:srgbClr val="A4A3A4"/>
          </p15:clr>
        </p15:guide>
        <p15:guide id="6" pos="5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5"/>
    <a:srgbClr val="CC0000"/>
    <a:srgbClr val="595959"/>
    <a:srgbClr val="89C765"/>
    <a:srgbClr val="265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9" autoAdjust="0"/>
    <p:restoredTop sz="91640"/>
  </p:normalViewPr>
  <p:slideViewPr>
    <p:cSldViewPr showGuides="1">
      <p:cViewPr>
        <p:scale>
          <a:sx n="213" d="100"/>
          <a:sy n="213" d="100"/>
        </p:scale>
        <p:origin x="1784" y="1464"/>
      </p:cViewPr>
      <p:guideLst>
        <p:guide orient="horz" pos="1620"/>
        <p:guide orient="horz" pos="2754"/>
        <p:guide orient="horz" pos="577"/>
        <p:guide pos="2880"/>
        <p:guide pos="476"/>
        <p:guide pos="5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06B0E0F-0591-4AC5-B031-25803E18640D}" type="datetimeFigureOut">
              <a:rPr lang="de-DE"/>
              <a:pPr>
                <a:defRPr/>
              </a:pPr>
              <a:t>25.04.21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EA24F55-777E-4E3F-A2EA-CF19629F41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260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5616EDD-9E62-4560-AB9D-EBF97163CE5E}" type="datetimeFigureOut">
              <a:rPr lang="de-DE"/>
              <a:pPr>
                <a:defRPr/>
              </a:pPr>
              <a:t>25.04.21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7B07F09-2E78-4401-8456-77BCAA3415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32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55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74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36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33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70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60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52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59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76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59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smtClean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347614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265E87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noProof="0" smtClean="0"/>
              <a:t>Click to edit Master title style</a:t>
            </a:r>
            <a:endParaRPr lang="en-US" sz="4800" noProof="0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8100392" y="4083918"/>
            <a:ext cx="936104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55577" y="2355726"/>
            <a:ext cx="4608512" cy="194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2"/>
                </a:solidFill>
                <a:latin typeface="Tw Cen MT"/>
                <a:cs typeface="Tw Cen M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89463"/>
            <a:ext cx="24876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0"/>
          <p:cNvSpPr/>
          <p:nvPr/>
        </p:nvSpPr>
        <p:spPr>
          <a:xfrm>
            <a:off x="179388" y="4371975"/>
            <a:ext cx="8785225" cy="647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u="sng" noProof="0">
              <a:solidFill>
                <a:schemeClr val="bg1">
                  <a:lumMod val="85000"/>
                </a:schemeClr>
              </a:solidFill>
              <a:latin typeface="Tw Cen MT"/>
              <a:cs typeface="Tw Cen MT"/>
            </a:endParaRPr>
          </a:p>
        </p:txBody>
      </p:sp>
      <p:pic>
        <p:nvPicPr>
          <p:cNvPr id="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4567238"/>
            <a:ext cx="1711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4567238"/>
            <a:ext cx="547688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538663"/>
            <a:ext cx="1163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4460875"/>
            <a:ext cx="11334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94798"/>
            <a:ext cx="1854325" cy="31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2014_01_20-Logo_Compiler_Construction-20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841629" cy="6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8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83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395289" y="915988"/>
            <a:ext cx="4320728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Content Placeholder 15"/>
          <p:cNvSpPr>
            <a:spLocks noGrp="1"/>
          </p:cNvSpPr>
          <p:nvPr>
            <p:ph sz="quarter" idx="15"/>
          </p:nvPr>
        </p:nvSpPr>
        <p:spPr>
          <a:xfrm>
            <a:off x="4716016" y="915988"/>
            <a:ext cx="4248597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5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739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smtClean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419622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E87B14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noProof="0" smtClean="0"/>
              <a:t>Click to edit Master title style</a:t>
            </a:r>
            <a:endParaRPr lang="en-US" sz="4800" noProof="0" dirty="0" smtClean="0"/>
          </a:p>
        </p:txBody>
      </p:sp>
      <p:sp>
        <p:nvSpPr>
          <p:cNvPr id="14" name="Content Placeholder 15"/>
          <p:cNvSpPr>
            <a:spLocks noGrp="1"/>
          </p:cNvSpPr>
          <p:nvPr>
            <p:ph sz="quarter" idx="14"/>
          </p:nvPr>
        </p:nvSpPr>
        <p:spPr>
          <a:xfrm>
            <a:off x="2267745" y="2355726"/>
            <a:ext cx="5256584" cy="2304256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4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8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5" name="Picture 4" descr="Screen Shot 2014-07-10 at 22.57.21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5" y="195486"/>
            <a:ext cx="901775" cy="3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79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691356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48082" y="2600550"/>
            <a:ext cx="72008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93280" y="2594596"/>
            <a:ext cx="720080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117416" y="2594596"/>
            <a:ext cx="720080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413560" y="2594596"/>
            <a:ext cx="720080" cy="720080"/>
          </a:xfrm>
          <a:prstGeom prst="rect">
            <a:avLst/>
          </a:prstGeom>
          <a:solidFill>
            <a:srgbClr val="89C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8082" y="1544538"/>
            <a:ext cx="720080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93280" y="1538584"/>
            <a:ext cx="720080" cy="72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17416" y="1538584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413560" y="1538584"/>
            <a:ext cx="72008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23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-612576" y="-4124994"/>
            <a:ext cx="9492493" cy="21175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388" y="0"/>
            <a:ext cx="8785225" cy="771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r>
              <a:rPr lang="de-DE" dirty="0" smtClean="0">
                <a:latin typeface="Tw Cen MT"/>
                <a:cs typeface="Tw Cen MT"/>
              </a:rPr>
              <a:t>      </a:t>
            </a:r>
            <a:endParaRPr lang="de-DE" dirty="0">
              <a:latin typeface="Tw Cen MT"/>
              <a:cs typeface="Tw Cen M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3" y="123478"/>
            <a:ext cx="1111989" cy="5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8" t="33574" r="132" b="51917"/>
          <a:stretch/>
        </p:blipFill>
        <p:spPr>
          <a:xfrm>
            <a:off x="0" y="5020022"/>
            <a:ext cx="9144000" cy="123478"/>
          </a:xfrm>
          <a:prstGeom prst="rect">
            <a:avLst/>
          </a:prstGeom>
        </p:spPr>
      </p:pic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 descr="2014_01_20-Logo_Compiler_Construction-20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660025"/>
            <a:ext cx="1083308" cy="35999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w Cen MT"/>
                <a:cs typeface="Tw Cen MT"/>
              </a:defRPr>
            </a:lvl1pPr>
          </a:lstStyle>
          <a:p>
            <a:r>
              <a:rPr lang="en-US" smtClean="0"/>
              <a:t>Copyright 2018 Andrés Goens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681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5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s://ieeexplore.ieee.org/document/856589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56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7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8.jpe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image" Target="../media/image83.emf"/><Relationship Id="rId13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81000" y="1047750"/>
            <a:ext cx="8534400" cy="857250"/>
          </a:xfrm>
        </p:spPr>
        <p:txBody>
          <a:bodyPr/>
          <a:lstStyle/>
          <a:p>
            <a:r>
              <a:rPr lang="en-US" sz="3600" smtClean="0"/>
              <a:t>Improving </a:t>
            </a:r>
            <a:r>
              <a:rPr lang="en-US" sz="3600"/>
              <a:t>m</a:t>
            </a:r>
            <a:r>
              <a:rPr lang="en-US" sz="3600" smtClean="0"/>
              <a:t>odel-based software synthesis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2202768"/>
            <a:ext cx="4718248" cy="1782688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 Andrés </a:t>
            </a:r>
            <a:r>
              <a:rPr lang="en-US" sz="1600" dirty="0" err="1" smtClean="0"/>
              <a:t>Goens</a:t>
            </a: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Chair for Compiler Construction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  Center for Advancing Electronics Dresden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</a:t>
            </a:r>
            <a:r>
              <a:rPr lang="en-US" sz="1400" dirty="0" smtClean="0"/>
              <a:t> TU Dresden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</a:t>
            </a:r>
            <a:r>
              <a:rPr lang="en-US" sz="1200" dirty="0" err="1" smtClean="0"/>
              <a:t>andres.goens@tu-dresden.de</a:t>
            </a:r>
            <a:r>
              <a:rPr lang="en-US" sz="1200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/>
              <a:t>  Ph.D. Defense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/>
              <a:t>  April 30, 2021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 </a:t>
            </a:r>
            <a:r>
              <a:rPr lang="en-US" sz="1200" dirty="0" smtClean="0"/>
              <a:t> </a:t>
            </a:r>
            <a:endParaRPr lang="en-US" sz="1200" dirty="0" smtClean="0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381000" y="1642306"/>
            <a:ext cx="85344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800" b="1" kern="1200" dirty="0" smtClean="0">
                <a:solidFill>
                  <a:srgbClr val="265E87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/>
              <a:t>A Focus on Mathematical Structures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05000"/>
            <a:ext cx="2247899" cy="220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1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92"/>
    </mc:Choice>
    <mc:Fallback>
      <p:transition spd="slow" advTm="6319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Models of Computation (</a:t>
            </a:r>
            <a:r>
              <a:rPr lang="en-US" dirty="0" err="1" smtClean="0"/>
              <a:t>MoCs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29111"/>
            <a:ext cx="8569325" cy="3517078"/>
          </a:xfrm>
        </p:spPr>
      </p:pic>
    </p:spTree>
    <p:extLst>
      <p:ext uri="{BB962C8B-B14F-4D97-AF65-F5344CB8AC3E}">
        <p14:creationId xmlns:p14="http://schemas.microsoft.com/office/powerpoint/2010/main" val="36042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21"/>
    </mc:Choice>
    <mc:Fallback>
      <p:transition spd="slow" advTm="11692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Dataflow </a:t>
            </a:r>
            <a:r>
              <a:rPr lang="en-US" dirty="0" err="1" smtClean="0"/>
              <a:t>MoCs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235973" y="1123292"/>
            <a:ext cx="3755627" cy="2820057"/>
          </a:xfrm>
        </p:spPr>
        <p:txBody>
          <a:bodyPr/>
          <a:lstStyle/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Kahn Process Networks (KPN)</a:t>
            </a:r>
          </a:p>
          <a:p>
            <a:pPr lvl="1"/>
            <a:r>
              <a:rPr lang="en-US" dirty="0" smtClean="0"/>
              <a:t>Synchronous Dataflow (SDF)</a:t>
            </a:r>
          </a:p>
          <a:p>
            <a:pPr lvl="1"/>
            <a:r>
              <a:rPr lang="en-US" dirty="0" smtClean="0"/>
              <a:t>Homogeneous SDF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Concurrent</a:t>
            </a:r>
          </a:p>
          <a:p>
            <a:pPr lvl="1"/>
            <a:r>
              <a:rPr lang="en-US" dirty="0" smtClean="0"/>
              <a:t>Deterministic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5" y="1123292"/>
            <a:ext cx="4754626" cy="176286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2938165" y="3794312"/>
            <a:ext cx="1371600" cy="533400"/>
          </a:xfrm>
          <a:prstGeom prst="wedgeRectCallout">
            <a:avLst>
              <a:gd name="adj1" fmla="val -4030"/>
              <a:gd name="adj2" fmla="val -21695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data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0" name="Down Arrow 9"/>
          <p:cNvSpPr/>
          <p:nvPr/>
        </p:nvSpPr>
        <p:spPr>
          <a:xfrm rot="12542929">
            <a:off x="2070078" y="2790347"/>
            <a:ext cx="145177" cy="117224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10931" y="3732460"/>
            <a:ext cx="1706532" cy="657103"/>
          </a:xfrm>
          <a:prstGeom prst="wedgeRectCallout">
            <a:avLst>
              <a:gd name="adj1" fmla="val 24597"/>
              <a:gd name="adj2" fmla="val -12651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computation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1" name="Down Arrow 10"/>
          <p:cNvSpPr/>
          <p:nvPr/>
        </p:nvSpPr>
        <p:spPr>
          <a:xfrm rot="9888354">
            <a:off x="3395771" y="2713236"/>
            <a:ext cx="154495" cy="1191809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5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41"/>
    </mc:Choice>
    <mc:Fallback>
      <p:transition spd="slow" advTm="8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8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04801" y="889166"/>
            <a:ext cx="4648200" cy="16561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/>
              <a:t>folk definition of insanity is to do the same thing over and over </a:t>
            </a:r>
            <a:r>
              <a:rPr lang="en-US" dirty="0" smtClean="0"/>
              <a:t>again and </a:t>
            </a:r>
            <a:r>
              <a:rPr lang="en-US" dirty="0"/>
              <a:t>to expect the results to be different. By this definition, we in fact require that programmers </a:t>
            </a:r>
            <a:r>
              <a:rPr lang="en-US" dirty="0" smtClean="0"/>
              <a:t>of multithreaded </a:t>
            </a:r>
            <a:r>
              <a:rPr lang="en-US" dirty="0"/>
              <a:t>systems be insane. Were they sane, they could not understand their programs</a:t>
            </a:r>
            <a:r>
              <a:rPr lang="en-US" dirty="0" smtClean="0"/>
              <a:t>.” [1]</a:t>
            </a:r>
            <a:br>
              <a:rPr lang="en-US" dirty="0" smtClean="0"/>
            </a:br>
            <a:r>
              <a:rPr lang="en-US" dirty="0" smtClean="0"/>
              <a:t> 	- Edward A. 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88" y="4714542"/>
            <a:ext cx="557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w Cen MT"/>
                <a:cs typeface="Tw Cen MT"/>
              </a:rPr>
              <a:t>[1] </a:t>
            </a:r>
            <a:r>
              <a:rPr lang="en-US" sz="900" dirty="0"/>
              <a:t>Lee, Edward A. "The problem with threads." </a:t>
            </a:r>
            <a:r>
              <a:rPr lang="en-US" sz="900" i="1" dirty="0"/>
              <a:t>Computer</a:t>
            </a:r>
            <a:r>
              <a:rPr lang="en-US" sz="900" dirty="0"/>
              <a:t> 39.5 (2006): 33-42.</a:t>
            </a:r>
            <a:r>
              <a:rPr lang="en-US" sz="900" dirty="0" smtClean="0">
                <a:latin typeface="Tw Cen MT"/>
                <a:cs typeface="Tw Cen MT"/>
              </a:rPr>
              <a:t>]</a:t>
            </a:r>
            <a:endParaRPr lang="en-US" sz="900" dirty="0" smtClean="0">
              <a:latin typeface="Tw Cen MT"/>
              <a:cs typeface="Tw Cen MT"/>
            </a:endParaRPr>
          </a:p>
        </p:txBody>
      </p:sp>
      <p:pic>
        <p:nvPicPr>
          <p:cNvPr id="12292" name="Picture 4" descr="ssorted-Color Yarn 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07469"/>
            <a:ext cx="3089250" cy="343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66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68"/>
    </mc:Choice>
    <mc:Fallback>
      <p:transition spd="slow" advTm="4166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 of Execution: Traces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5395911" cy="665584"/>
          </a:xfrm>
        </p:spPr>
        <p:txBody>
          <a:bodyPr/>
          <a:lstStyle/>
          <a:p>
            <a:r>
              <a:rPr lang="en-US" dirty="0" smtClean="0"/>
              <a:t>What happened in the system?</a:t>
            </a:r>
          </a:p>
          <a:p>
            <a:r>
              <a:rPr lang="en-US" dirty="0" smtClean="0"/>
              <a:t>Equivalent:</a:t>
            </a:r>
          </a:p>
          <a:p>
            <a:pPr lvl="1"/>
            <a:r>
              <a:rPr lang="en-US" dirty="0" err="1" smtClean="0"/>
              <a:t>Mazurkievicz</a:t>
            </a:r>
            <a:r>
              <a:rPr lang="en-US" dirty="0" smtClean="0"/>
              <a:t> Traces</a:t>
            </a:r>
          </a:p>
          <a:p>
            <a:pPr lvl="1"/>
            <a:r>
              <a:rPr lang="en-US" dirty="0" smtClean="0"/>
              <a:t>Histories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91300"/>
            <a:ext cx="5937250" cy="2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1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Architecture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0" y="3350924"/>
            <a:ext cx="3422405" cy="152389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90" y="860584"/>
            <a:ext cx="3944470" cy="2235200"/>
          </a:xfr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34797"/>
            <a:ext cx="1441785" cy="134050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3745017" y="2038901"/>
            <a:ext cx="438146" cy="532294"/>
          </a:xfrm>
          <a:prstGeom prst="downArrow">
            <a:avLst>
              <a:gd name="adj1" fmla="val 39151"/>
              <a:gd name="adj2" fmla="val 6274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Graph models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/>
              <a:t>M</a:t>
            </a:r>
            <a:r>
              <a:rPr lang="en-US" dirty="0" smtClean="0"/>
              <a:t>appings as morphisms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86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53"/>
    </mc:Choice>
    <mc:Fallback>
      <p:transition spd="slow" advTm="6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Models in Software Synthesis</a:t>
            </a:r>
          </a:p>
          <a:p>
            <a:pPr fontAlgn="auto">
              <a:spcAft>
                <a:spcPts val="0"/>
              </a:spcAft>
            </a:pP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Example Structure: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Leveraging Symmetries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tructures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Models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69"/>
    </mc:Choice>
    <mc:Fallback>
      <p:transition spd="slow" advTm="1856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Symmetries in Software Synthesis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971217"/>
            <a:ext cx="5079232" cy="37433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0472" y="970548"/>
            <a:ext cx="3514270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A lot of mappings are equivalent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This can be formally described using symmetries </a:t>
            </a:r>
            <a:br>
              <a:rPr lang="en-US" dirty="0" smtClean="0"/>
            </a:br>
            <a:r>
              <a:rPr lang="en-US" dirty="0" smtClean="0"/>
              <a:t>(group theory, inverse semigroups)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Effectively: Prune the design space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03418" y="2800350"/>
            <a:ext cx="2206272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750" y="4738226"/>
            <a:ext cx="91447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[2] </a:t>
            </a:r>
            <a:r>
              <a:rPr lang="en-US" sz="900" b="1" dirty="0" err="1" smtClean="0"/>
              <a:t>Goens</a:t>
            </a:r>
            <a:r>
              <a:rPr lang="en-US" sz="900" b="1" dirty="0"/>
              <a:t>, A.</a:t>
            </a:r>
            <a:r>
              <a:rPr lang="en-US" sz="900" dirty="0"/>
              <a:t>,</a:t>
            </a:r>
            <a:r>
              <a:rPr lang="en-US" sz="900" b="1" dirty="0"/>
              <a:t> </a:t>
            </a:r>
            <a:r>
              <a:rPr lang="en-US" sz="900" dirty="0" err="1"/>
              <a:t>Siccha</a:t>
            </a:r>
            <a:r>
              <a:rPr lang="en-US" sz="900" dirty="0"/>
              <a:t>, S., &amp; </a:t>
            </a:r>
            <a:r>
              <a:rPr lang="en-US" sz="900" dirty="0" err="1"/>
              <a:t>Castrillon</a:t>
            </a:r>
            <a:r>
              <a:rPr lang="en-US" sz="900" dirty="0"/>
              <a:t>, J. (2017). Symmetry in software synthesis. </a:t>
            </a:r>
            <a:r>
              <a:rPr lang="en-US" sz="900" i="1" dirty="0"/>
              <a:t>ACM Transactions on Architecture and Code Optimization (TACO)</a:t>
            </a:r>
            <a:r>
              <a:rPr lang="en-US" sz="900" dirty="0"/>
              <a:t>, </a:t>
            </a:r>
            <a:r>
              <a:rPr lang="en-US" sz="900" i="1" dirty="0"/>
              <a:t>14</a:t>
            </a:r>
            <a:r>
              <a:rPr lang="en-US" sz="900" dirty="0"/>
              <a:t>(2), 1-26.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77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17"/>
    </mc:Choice>
    <mc:Fallback>
      <p:transition spd="slow" advTm="82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Architecture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916225"/>
            <a:ext cx="3674225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Symmetries as transformations (group theory)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Cores of the same type (</a:t>
            </a:r>
            <a:r>
              <a:rPr lang="en-US" dirty="0" err="1" smtClean="0"/>
              <a:t>μarch</a:t>
            </a:r>
            <a:r>
              <a:rPr lang="en-US" dirty="0" smtClean="0"/>
              <a:t>) are interchangeable (disregarding process variation,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Respect communication subsystem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9" t="13333" r="20173" b="54074"/>
          <a:stretch/>
        </p:blipFill>
        <p:spPr>
          <a:xfrm>
            <a:off x="237744" y="1809750"/>
            <a:ext cx="4617720" cy="307847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6" t="15734" r="22120" b="41518"/>
          <a:stretch/>
        </p:blipFill>
        <p:spPr>
          <a:xfrm>
            <a:off x="109728" y="969264"/>
            <a:ext cx="4590288" cy="3976497"/>
          </a:xfrm>
        </p:spPr>
      </p:pic>
      <p:pic>
        <p:nvPicPr>
          <p:cNvPr id="11" name="Picture 10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11852" r="18689" b="42222"/>
          <a:stretch/>
        </p:blipFill>
        <p:spPr>
          <a:xfrm>
            <a:off x="557784" y="1883664"/>
            <a:ext cx="19568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33"/>
    </mc:Choice>
    <mc:Fallback>
      <p:transition spd="slow" advTm="8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8" t="9925" r="38211" b="69289"/>
          <a:stretch/>
        </p:blipFill>
        <p:spPr>
          <a:xfrm>
            <a:off x="493775" y="9144"/>
            <a:ext cx="5276088" cy="352044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3333" r="20047" b="64445"/>
          <a:stretch/>
        </p:blipFill>
        <p:spPr>
          <a:xfrm>
            <a:off x="368394" y="590550"/>
            <a:ext cx="7778626" cy="3763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077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98"/>
    </mc:Choice>
    <mc:Fallback>
      <p:transition spd="slow" advTm="7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Are these really symmetries?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3268" y="916225"/>
            <a:ext cx="8276357" cy="1427386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Measured on </a:t>
            </a:r>
            <a:r>
              <a:rPr lang="en-US" dirty="0" err="1" smtClean="0"/>
              <a:t>Odroid</a:t>
            </a:r>
            <a:r>
              <a:rPr lang="en-US" dirty="0" smtClean="0"/>
              <a:t> XU3 (</a:t>
            </a:r>
            <a:r>
              <a:rPr lang="en-US" dirty="0" err="1" smtClean="0"/>
              <a:t>Exynos</a:t>
            </a:r>
            <a:r>
              <a:rPr lang="en-US" dirty="0" smtClean="0"/>
              <a:t> 5422)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ANOVA: Exec. </a:t>
            </a:r>
            <a:r>
              <a:rPr lang="en-US" dirty="0"/>
              <a:t>t</a:t>
            </a:r>
            <a:r>
              <a:rPr lang="en-US" dirty="0" smtClean="0"/>
              <a:t>ime variations consistent with random chance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" y="1629918"/>
            <a:ext cx="5929312" cy="2536703"/>
          </a:xfrm>
        </p:spPr>
      </p:pic>
      <p:sp>
        <p:nvSpPr>
          <p:cNvPr id="9" name="TextBox 8"/>
          <p:cNvSpPr txBox="1"/>
          <p:nvPr/>
        </p:nvSpPr>
        <p:spPr>
          <a:xfrm>
            <a:off x="251240" y="4325164"/>
            <a:ext cx="828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[3] </a:t>
            </a:r>
            <a:r>
              <a:rPr lang="en-US" sz="900" b="1" dirty="0" err="1" smtClean="0"/>
              <a:t>Goens</a:t>
            </a:r>
            <a:r>
              <a:rPr lang="en-US" sz="900" b="1" dirty="0" smtClean="0"/>
              <a:t>, A.</a:t>
            </a:r>
            <a:r>
              <a:rPr lang="en-US" sz="900" dirty="0" smtClean="0"/>
              <a:t>, </a:t>
            </a:r>
            <a:r>
              <a:rPr lang="en-US" sz="900" dirty="0" err="1" smtClean="0"/>
              <a:t>Khasanov</a:t>
            </a:r>
            <a:r>
              <a:rPr lang="en-US" sz="900" dirty="0" smtClean="0"/>
              <a:t>, R., </a:t>
            </a:r>
            <a:r>
              <a:rPr lang="en-US" sz="900" dirty="0" err="1" smtClean="0"/>
              <a:t>Hähnel</a:t>
            </a:r>
            <a:r>
              <a:rPr lang="en-US" sz="900" dirty="0" smtClean="0"/>
              <a:t>, M., </a:t>
            </a:r>
            <a:r>
              <a:rPr lang="en-US" sz="900" dirty="0" err="1" smtClean="0"/>
              <a:t>Smejkal</a:t>
            </a:r>
            <a:r>
              <a:rPr lang="en-US" sz="900" dirty="0" smtClean="0"/>
              <a:t>, T., </a:t>
            </a:r>
            <a:r>
              <a:rPr lang="en-US" sz="900" dirty="0" err="1" smtClean="0"/>
              <a:t>Härtig</a:t>
            </a:r>
            <a:r>
              <a:rPr lang="en-US" sz="900" dirty="0" smtClean="0"/>
              <a:t> H. &amp; </a:t>
            </a:r>
            <a:r>
              <a:rPr lang="en-US" sz="900" dirty="0" err="1" smtClean="0"/>
              <a:t>Castrillon</a:t>
            </a:r>
            <a:r>
              <a:rPr lang="en-US" sz="900" dirty="0" smtClean="0"/>
              <a:t>, J., </a:t>
            </a:r>
            <a:r>
              <a:rPr lang="en-US" sz="900" b="1" dirty="0" smtClean="0"/>
              <a:t>"</a:t>
            </a:r>
            <a:r>
              <a:rPr lang="en-US" sz="900" dirty="0"/>
              <a:t>TETRiS: a Multi-Application </a:t>
            </a:r>
            <a:r>
              <a:rPr lang="en-US" sz="900" dirty="0" smtClean="0"/>
              <a:t>Run-Time System </a:t>
            </a:r>
            <a:r>
              <a:rPr lang="en-US" sz="900" dirty="0"/>
              <a:t>for Predictable Execution of Static Mappings" </a:t>
            </a:r>
            <a:r>
              <a:rPr lang="en-US" sz="900" dirty="0" smtClean="0"/>
              <a:t>, </a:t>
            </a:r>
            <a:r>
              <a:rPr lang="en-US" sz="900" i="1" dirty="0" smtClean="0"/>
              <a:t>Proceedings </a:t>
            </a:r>
            <a:r>
              <a:rPr lang="en-US" sz="900" i="1" dirty="0"/>
              <a:t>of the 20th International Workshop on Software and Compilers </a:t>
            </a:r>
            <a:r>
              <a:rPr lang="en-US" sz="900" i="1" dirty="0" smtClean="0"/>
              <a:t>for Embedded </a:t>
            </a:r>
            <a:r>
              <a:rPr lang="en-US" sz="900" i="1" dirty="0"/>
              <a:t>Systems  </a:t>
            </a:r>
            <a:r>
              <a:rPr lang="en-US" sz="900" i="1" dirty="0" smtClean="0"/>
              <a:t>(</a:t>
            </a:r>
            <a:r>
              <a:rPr lang="en-US" sz="900" i="1" dirty="0"/>
              <a:t>SCOPES'17)</a:t>
            </a:r>
            <a:r>
              <a:rPr lang="en-US" sz="900" dirty="0"/>
              <a:t>, ACM, pp. 11–20, New York, NY, USA, Jun 2017.</a:t>
            </a:r>
            <a:endParaRPr lang="en-US" sz="9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8485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25"/>
    </mc:Choice>
    <mc:Fallback>
      <p:transition spd="slow" advTm="6802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slide we’ve all seen (“Moore’s Law”)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83" y="895350"/>
            <a:ext cx="5621105" cy="3292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230" y="4267335"/>
            <a:ext cx="31261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w Cen MT"/>
                <a:cs typeface="Tw Cen MT"/>
              </a:rPr>
              <a:t>[</a:t>
            </a:r>
            <a:r>
              <a:rPr lang="en-US" sz="900" dirty="0" smtClean="0">
                <a:latin typeface="Tw Cen MT"/>
                <a:cs typeface="Tw Cen MT"/>
              </a:rPr>
              <a:t>Data</a:t>
            </a:r>
            <a:r>
              <a:rPr lang="en-US" sz="900" dirty="0">
                <a:latin typeface="Tw Cen MT"/>
                <a:cs typeface="Tw Cen MT"/>
              </a:rPr>
              <a:t>: https://</a:t>
            </a:r>
            <a:r>
              <a:rPr lang="en-US" sz="900" dirty="0" err="1" smtClean="0">
                <a:latin typeface="Tw Cen MT"/>
                <a:cs typeface="Tw Cen MT"/>
              </a:rPr>
              <a:t>github.com</a:t>
            </a:r>
            <a:r>
              <a:rPr lang="en-US" sz="900" dirty="0" smtClean="0">
                <a:latin typeface="Tw Cen MT"/>
                <a:cs typeface="Tw Cen MT"/>
              </a:rPr>
              <a:t>/</a:t>
            </a:r>
            <a:r>
              <a:rPr lang="en-US" sz="900" dirty="0" err="1" smtClean="0">
                <a:latin typeface="Tw Cen MT"/>
                <a:cs typeface="Tw Cen MT"/>
              </a:rPr>
              <a:t>karlrupp</a:t>
            </a:r>
            <a:r>
              <a:rPr lang="en-US" sz="900" dirty="0" smtClean="0">
                <a:latin typeface="Tw Cen MT"/>
                <a:cs typeface="Tw Cen MT"/>
              </a:rPr>
              <a:t>/microprocessor-trend-data]</a:t>
            </a:r>
            <a:endParaRPr lang="en-US" sz="9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5655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6472" y="895350"/>
            <a:ext cx="8569325" cy="3743994"/>
          </a:xfrm>
        </p:spPr>
        <p:txBody>
          <a:bodyPr/>
          <a:lstStyle/>
          <a:p>
            <a:r>
              <a:rPr lang="en-US" dirty="0" smtClean="0"/>
              <a:t>Special case: Homogeneous Architectures [4]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Special case: </a:t>
            </a:r>
            <a:r>
              <a:rPr lang="en-US" dirty="0" err="1" smtClean="0"/>
              <a:t>NoC</a:t>
            </a:r>
            <a:r>
              <a:rPr lang="en-US" dirty="0"/>
              <a:t> </a:t>
            </a:r>
            <a:r>
              <a:rPr lang="en-US" dirty="0" smtClean="0"/>
              <a:t>meshes [5-7]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753" y="2571750"/>
            <a:ext cx="44608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[5] Singh</a:t>
            </a:r>
            <a:r>
              <a:rPr lang="en-US" sz="900" dirty="0"/>
              <a:t>, A. K., </a:t>
            </a:r>
            <a:r>
              <a:rPr lang="en-US" sz="900" dirty="0" err="1"/>
              <a:t>Srikanthan</a:t>
            </a:r>
            <a:r>
              <a:rPr lang="en-US" sz="900" dirty="0"/>
              <a:t>, T., Kumar, A., &amp; </a:t>
            </a:r>
            <a:r>
              <a:rPr lang="en-US" sz="900" dirty="0" err="1"/>
              <a:t>Jigang</a:t>
            </a:r>
            <a:r>
              <a:rPr lang="en-US" sz="900" dirty="0"/>
              <a:t>, W. (2010). Communication-aware heuristics for run-time task mapping on </a:t>
            </a:r>
            <a:r>
              <a:rPr lang="en-US" sz="900" dirty="0" err="1"/>
              <a:t>NoC</a:t>
            </a:r>
            <a:r>
              <a:rPr lang="en-US" sz="900" dirty="0"/>
              <a:t>-based </a:t>
            </a:r>
            <a:r>
              <a:rPr lang="en-US" sz="900" dirty="0" err="1"/>
              <a:t>MPSoC</a:t>
            </a:r>
            <a:r>
              <a:rPr lang="en-US" sz="900" dirty="0"/>
              <a:t> platforms.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56</a:t>
            </a:r>
            <a:r>
              <a:rPr lang="en-US" sz="900" dirty="0"/>
              <a:t>(7), 242-255.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595934"/>
            <a:ext cx="4038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[4] Thompson</a:t>
            </a:r>
            <a:r>
              <a:rPr lang="en-US" sz="900" dirty="0"/>
              <a:t>, M., &amp; Pimentel, A. D. (2013). Exploiting domain knowledge in system-level </a:t>
            </a:r>
            <a:r>
              <a:rPr lang="en-US" sz="900" dirty="0" err="1"/>
              <a:t>MPSoC</a:t>
            </a:r>
            <a:r>
              <a:rPr lang="en-US" sz="900" dirty="0"/>
              <a:t> design space exploration. </a:t>
            </a:r>
            <a:r>
              <a:rPr lang="en-US" sz="900" i="1" dirty="0"/>
              <a:t>Journal of Systems Architecture</a:t>
            </a:r>
            <a:r>
              <a:rPr lang="en-US" sz="900" dirty="0"/>
              <a:t>, </a:t>
            </a:r>
            <a:r>
              <a:rPr lang="en-US" sz="900" i="1" dirty="0"/>
              <a:t>59</a:t>
            </a:r>
            <a:r>
              <a:rPr lang="en-US" sz="900" dirty="0"/>
              <a:t>(7), 351-360.</a:t>
            </a:r>
          </a:p>
          <a:p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691920"/>
            <a:ext cx="449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 </a:t>
            </a:r>
            <a:r>
              <a:rPr lang="en-US" sz="900" dirty="0" err="1" smtClean="0"/>
              <a:t>Schwarzer</a:t>
            </a:r>
            <a:r>
              <a:rPr lang="en-US" sz="900" dirty="0"/>
              <a:t>, T., </a:t>
            </a:r>
            <a:r>
              <a:rPr lang="en-US" sz="900" dirty="0" err="1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Glaß</a:t>
            </a:r>
            <a:r>
              <a:rPr lang="en-US" sz="900" dirty="0"/>
              <a:t>, M., </a:t>
            </a:r>
            <a:r>
              <a:rPr lang="en-US" sz="900" dirty="0" err="1"/>
              <a:t>Wildermann</a:t>
            </a:r>
            <a:r>
              <a:rPr lang="en-US" sz="900" dirty="0"/>
              <a:t>, S., Brand, P., &amp; </a:t>
            </a:r>
            <a:r>
              <a:rPr lang="en-US" sz="900" dirty="0" err="1"/>
              <a:t>Teich</a:t>
            </a:r>
            <a:r>
              <a:rPr lang="en-US" sz="900" dirty="0"/>
              <a:t>, J. (2017). Symmetry-eliminating design space exploration for hybrid application mapping on many-core architectures. </a:t>
            </a:r>
            <a:r>
              <a:rPr lang="en-US" sz="900" i="1" dirty="0"/>
              <a:t>IEEE Transactions on Computer-Aided Design of Integrated Circuits and Systems</a:t>
            </a:r>
            <a:r>
              <a:rPr lang="en-US" sz="900" dirty="0"/>
              <a:t>, </a:t>
            </a:r>
            <a:r>
              <a:rPr lang="en-US" sz="900" i="1" dirty="0"/>
              <a:t>37</a:t>
            </a:r>
            <a:r>
              <a:rPr lang="en-US" sz="900" dirty="0"/>
              <a:t>(2), 297-310.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1" y="3082320"/>
            <a:ext cx="4419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 </a:t>
            </a:r>
            <a:r>
              <a:rPr lang="en-US" sz="900" dirty="0" err="1" smtClean="0"/>
              <a:t>Weichslgartner</a:t>
            </a:r>
            <a:r>
              <a:rPr lang="en-US" sz="900" dirty="0"/>
              <a:t>, A., </a:t>
            </a:r>
            <a:r>
              <a:rPr lang="en-US" sz="900" dirty="0" err="1"/>
              <a:t>Wildermann</a:t>
            </a:r>
            <a:r>
              <a:rPr lang="en-US" sz="900" dirty="0"/>
              <a:t>, S., </a:t>
            </a:r>
            <a:r>
              <a:rPr lang="en-US" sz="900" dirty="0" err="1"/>
              <a:t>Götzfried</a:t>
            </a:r>
            <a:r>
              <a:rPr lang="en-US" sz="900" dirty="0"/>
              <a:t>, J., </a:t>
            </a:r>
            <a:r>
              <a:rPr lang="en-US" sz="900" dirty="0" err="1"/>
              <a:t>Freiling</a:t>
            </a:r>
            <a:r>
              <a:rPr lang="en-US" sz="900" dirty="0"/>
              <a:t>, F., </a:t>
            </a:r>
            <a:r>
              <a:rPr lang="en-US" sz="900" dirty="0" err="1"/>
              <a:t>Glaß</a:t>
            </a:r>
            <a:r>
              <a:rPr lang="en-US" sz="900" dirty="0"/>
              <a:t>, M., &amp; </a:t>
            </a:r>
            <a:r>
              <a:rPr lang="en-US" sz="900" dirty="0" err="1"/>
              <a:t>Teich</a:t>
            </a:r>
            <a:r>
              <a:rPr lang="en-US" sz="900" dirty="0"/>
              <a:t>, J. (2016, May). Design-time/run-time mapping of security-critical applications in heterogeneous </a:t>
            </a:r>
            <a:r>
              <a:rPr lang="en-US" sz="900" dirty="0" err="1"/>
              <a:t>mpsocs</a:t>
            </a:r>
            <a:r>
              <a:rPr lang="en-US" sz="900" dirty="0"/>
              <a:t>. In </a:t>
            </a:r>
            <a:r>
              <a:rPr lang="en-US" sz="900" i="1" dirty="0"/>
              <a:t>Proceedings of the 19th International Workshop on Software and Compilers for Embedded Systems</a:t>
            </a:r>
            <a:r>
              <a:rPr lang="en-US" sz="900" dirty="0"/>
              <a:t> (pp. 153-162).</a:t>
            </a:r>
          </a:p>
          <a:p>
            <a:endParaRPr lang="en-US" sz="900" dirty="0" smtClean="0">
              <a:latin typeface="Tw Cen MT"/>
              <a:cs typeface="Tw Cen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53" y="918135"/>
            <a:ext cx="1752600" cy="140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9" t="11852" r="22003" b="65926"/>
          <a:stretch/>
        </p:blipFill>
        <p:spPr>
          <a:xfrm>
            <a:off x="5624980" y="2206244"/>
            <a:ext cx="2455885" cy="2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07"/>
    </mc:Choice>
    <mc:Fallback>
      <p:transition spd="slow" advTm="5430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Models in Software Synthesis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Example structure: Symmetries</a:t>
            </a:r>
          </a:p>
          <a:p>
            <a:pPr fontAlgn="auto">
              <a:spcAft>
                <a:spcPts val="0"/>
              </a:spcAft>
            </a:pP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Leveraging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structures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models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8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2"/>
    </mc:Choice>
    <mc:Fallback>
      <p:transition spd="slow" advTm="2188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Problem: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Nominally: </a:t>
            </a:r>
            <a:r>
              <a:rPr lang="en-US" dirty="0" smtClean="0"/>
              <a:t>|mappings| </a:t>
            </a:r>
            <a:r>
              <a:rPr lang="en-US" dirty="0" smtClean="0"/>
              <a:t>= </a:t>
            </a:r>
            <a:r>
              <a:rPr lang="en-US" dirty="0" smtClean="0"/>
              <a:t>|cores|</a:t>
            </a:r>
            <a:r>
              <a:rPr lang="en-US" baseline="30000" dirty="0"/>
              <a:t>|</a:t>
            </a:r>
            <a:r>
              <a:rPr lang="en-US" baseline="30000" dirty="0" smtClean="0"/>
              <a:t>tasks|</a:t>
            </a:r>
            <a:endParaRPr lang="en-US" baseline="30000" dirty="0" smtClean="0"/>
          </a:p>
          <a:p>
            <a:r>
              <a:rPr lang="en-US" dirty="0" smtClean="0"/>
              <a:t>Communication: even more complex</a:t>
            </a:r>
          </a:p>
          <a:p>
            <a:pPr marL="342900" lvl="1" indent="-342900">
              <a:spcBef>
                <a:spcPts val="0"/>
              </a:spcBef>
              <a:buClr>
                <a:schemeClr val="tx2"/>
              </a:buClr>
            </a:pPr>
            <a:r>
              <a:rPr lang="de-DE" sz="2000" spc="-1" dirty="0" err="1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Example</a:t>
            </a:r>
            <a:r>
              <a:rPr lang="de-DE" sz="2000" spc="-1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: 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Epiphany-V (</a:t>
            </a:r>
            <a:r>
              <a:rPr lang="en-US" dirty="0" err="1">
                <a:latin typeface="Tw Cen MT" charset="0"/>
                <a:ea typeface="Tw Cen MT" charset="0"/>
                <a:cs typeface="Tw Cen MT" charset="0"/>
              </a:rPr>
              <a:t>Parallella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) </a:t>
            </a:r>
            <a:br>
              <a:rPr lang="en-US" dirty="0">
                <a:latin typeface="Tw Cen MT" charset="0"/>
                <a:ea typeface="Tw Cen MT" charset="0"/>
                <a:cs typeface="Tw Cen MT" charset="0"/>
              </a:rPr>
            </a:b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1024-Cores (32x32 mesh) </a:t>
            </a:r>
            <a:br>
              <a:rPr lang="en-US" dirty="0">
                <a:latin typeface="Tw Cen MT" charset="0"/>
                <a:ea typeface="Tw Cen MT" charset="0"/>
                <a:cs typeface="Tw Cen MT" charset="0"/>
              </a:rPr>
            </a:b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Mapping 26 Processes to this: ~10</a:t>
            </a:r>
            <a:r>
              <a:rPr lang="en-US" baseline="30000" dirty="0">
                <a:latin typeface="Tw Cen MT" charset="0"/>
                <a:ea typeface="Tw Cen MT" charset="0"/>
                <a:cs typeface="Tw Cen MT" charset="0"/>
              </a:rPr>
              <a:t>78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 pos.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2" descr="5_epipha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8218"/>
            <a:ext cx="3581400" cy="19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5263372" y="1056551"/>
            <a:ext cx="3096344" cy="1224136"/>
          </a:xfrm>
          <a:prstGeom prst="wedgeRectCallout">
            <a:avLst>
              <a:gd name="adj1" fmla="val -71894"/>
              <a:gd name="adj2" fmla="val 4441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Equal to the number of atoms in the (observable) universe!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4400" y="4552950"/>
            <a:ext cx="6248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en-US" altLang="en-US" sz="900" dirty="0" smtClean="0">
                <a:latin typeface="Tw Cen MT" charset="0"/>
                <a:ea typeface="Tw Cen MT" charset="0"/>
                <a:cs typeface="Tw Cen MT" charset="0"/>
              </a:rPr>
              <a:t>[8] </a:t>
            </a:r>
            <a:r>
              <a:rPr lang="en-US" sz="900" dirty="0" err="1" smtClean="0">
                <a:latin typeface="Tw Cen MT" charset="0"/>
                <a:ea typeface="Tw Cen MT" charset="0"/>
                <a:cs typeface="Tw Cen MT" charset="0"/>
              </a:rPr>
              <a:t>Olofsson</a:t>
            </a:r>
            <a:r>
              <a:rPr lang="en-US" sz="900" dirty="0">
                <a:latin typeface="Tw Cen MT" charset="0"/>
                <a:ea typeface="Tw Cen MT" charset="0"/>
                <a:cs typeface="Tw Cen MT" charset="0"/>
              </a:rPr>
              <a:t>, Andreas. "Epiphany-V: a 1024 processor 64-bit RISC system-on-chip." </a:t>
            </a:r>
            <a:r>
              <a:rPr lang="en-US" sz="900" dirty="0" err="1">
                <a:latin typeface="Tw Cen MT" charset="0"/>
                <a:ea typeface="Tw Cen MT" charset="0"/>
                <a:cs typeface="Tw Cen MT" charset="0"/>
              </a:rPr>
              <a:t>arXiv</a:t>
            </a:r>
            <a:r>
              <a:rPr lang="en-US" sz="900" dirty="0">
                <a:latin typeface="Tw Cen MT" charset="0"/>
                <a:ea typeface="Tw Cen MT" charset="0"/>
                <a:cs typeface="Tw Cen MT" charset="0"/>
              </a:rPr>
              <a:t> preprint arXiv:1610.01832 (2016</a:t>
            </a:r>
            <a:r>
              <a:rPr lang="en-US" sz="900" dirty="0" smtClean="0">
                <a:latin typeface="Tw Cen MT" charset="0"/>
                <a:ea typeface="Tw Cen MT" charset="0"/>
                <a:cs typeface="Tw Cen MT" charset="0"/>
              </a:rPr>
              <a:t>).</a:t>
            </a:r>
            <a:endParaRPr kumimoji="0" lang="en-US" altLang="en-US" sz="9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" charset="0"/>
              <a:ea typeface="Tw Cen MT" charset="0"/>
              <a:cs typeface="Tw Cen M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78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73"/>
    </mc:Choice>
    <mc:Fallback>
      <p:transition spd="slow" advTm="9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Integration: </a:t>
            </a:r>
            <a:r>
              <a:rPr lang="en-US" dirty="0" err="1" smtClean="0"/>
              <a:t>MoCasin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17354"/>
            <a:ext cx="2625306" cy="1202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033" y="4464942"/>
            <a:ext cx="7435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[9] Menard</a:t>
            </a:r>
            <a:r>
              <a:rPr lang="en-US" sz="900" dirty="0"/>
              <a:t>, C.,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Hempel, G., </a:t>
            </a:r>
            <a:r>
              <a:rPr lang="en-US" sz="900" dirty="0" err="1"/>
              <a:t>Khasanov</a:t>
            </a:r>
            <a:r>
              <a:rPr lang="en-US" sz="900" dirty="0"/>
              <a:t>, R., Robledo, J., </a:t>
            </a:r>
            <a:r>
              <a:rPr lang="en-US" sz="900" dirty="0" err="1"/>
              <a:t>Teweleitt</a:t>
            </a:r>
            <a:r>
              <a:rPr lang="en-US" sz="900" dirty="0"/>
              <a:t>, F., &amp; </a:t>
            </a:r>
            <a:r>
              <a:rPr lang="en-US" sz="900" dirty="0" err="1"/>
              <a:t>Castrillon</a:t>
            </a:r>
            <a:r>
              <a:rPr lang="en-US" sz="900" dirty="0"/>
              <a:t>, J. (2021</a:t>
            </a:r>
            <a:r>
              <a:rPr lang="en-US" sz="900" dirty="0" smtClean="0"/>
              <a:t>). </a:t>
            </a:r>
            <a:r>
              <a:rPr lang="en-US" sz="900" dirty="0" err="1"/>
              <a:t>Mocasin</a:t>
            </a:r>
            <a:r>
              <a:rPr lang="en-US" sz="900" dirty="0"/>
              <a:t>—Rapid Prototyping of Rapid Prototyping Tools: A Framework for Exploring New Approaches in Mapping Software to Heterogeneous Multi-cores. In </a:t>
            </a:r>
            <a:r>
              <a:rPr lang="en-US" sz="900" i="1" dirty="0"/>
              <a:t>Proceedings of the 2021 Drone Systems Engineering and Rapid Simulation and Performance Evaluation: Methods and Tools Proceedings</a:t>
            </a:r>
            <a:r>
              <a:rPr lang="en-US" sz="900" dirty="0"/>
              <a:t> (pp. 66-73).</a:t>
            </a:r>
            <a:endParaRPr lang="en-US" sz="9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6507"/>
            <a:ext cx="5152778" cy="3422439"/>
          </a:xfrm>
        </p:spPr>
      </p:pic>
    </p:spTree>
    <p:extLst>
      <p:ext uri="{BB962C8B-B14F-4D97-AF65-F5344CB8AC3E}">
        <p14:creationId xmlns:p14="http://schemas.microsoft.com/office/powerpoint/2010/main" val="98487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90"/>
    </mc:Choice>
    <mc:Fallback>
      <p:transition spd="slow" advTm="10789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Design-space Exploration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1"/>
          <a:stretch/>
        </p:blipFill>
        <p:spPr>
          <a:xfrm>
            <a:off x="785035" y="819150"/>
            <a:ext cx="4079230" cy="3657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3001" y="970548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Representation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Usages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Symmetry-aware cache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5288" y="459784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[10] </a:t>
            </a:r>
            <a:r>
              <a:rPr lang="en-US" sz="900" b="1" dirty="0" err="1"/>
              <a:t>Goens</a:t>
            </a:r>
            <a:r>
              <a:rPr lang="en-US" sz="900" b="1" dirty="0"/>
              <a:t>, A., </a:t>
            </a:r>
            <a:r>
              <a:rPr lang="en-US" sz="900" dirty="0"/>
              <a:t>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(2018, September). On the representation of mappings to multicores. In </a:t>
            </a:r>
            <a:r>
              <a:rPr lang="en-US" sz="900" i="1" dirty="0"/>
              <a:t>2018 IEEE 12th International Symposium on Embedded Multicore/Many-core Systems-on-Chip (</a:t>
            </a:r>
            <a:r>
              <a:rPr lang="en-US" sz="900" i="1" dirty="0" err="1"/>
              <a:t>MCSoC</a:t>
            </a:r>
            <a:r>
              <a:rPr lang="en-US" sz="900" i="1" dirty="0"/>
              <a:t>)</a:t>
            </a:r>
            <a:r>
              <a:rPr lang="en-US" sz="900" dirty="0"/>
              <a:t> (pp. 184-191). IEEE.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051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14"/>
    </mc:Choice>
    <mc:Fallback>
      <p:transition spd="slow" advTm="8021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51240" y="915566"/>
            <a:ext cx="8569325" cy="894184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mocasin</a:t>
            </a:r>
            <a:endParaRPr lang="en-US" dirty="0" smtClean="0"/>
          </a:p>
          <a:p>
            <a:r>
              <a:rPr lang="en-US" dirty="0" smtClean="0"/>
              <a:t>Two benchmark suites:</a:t>
            </a:r>
          </a:p>
          <a:p>
            <a:pPr lvl="1"/>
            <a:r>
              <a:rPr lang="en-US" dirty="0" smtClean="0"/>
              <a:t>CPN/MAPS[2] </a:t>
            </a:r>
          </a:p>
          <a:p>
            <a:pPr lvl="1"/>
            <a:r>
              <a:rPr lang="en-US" dirty="0" smtClean="0"/>
              <a:t>Embedded System System Synthesis Benchmark Suite (E3S) [3]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2894480"/>
            <a:ext cx="2852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/>
                <a:cs typeface="Tw Cen MT"/>
              </a:rPr>
              <a:t>[2] </a:t>
            </a:r>
            <a:r>
              <a:rPr lang="en-US" sz="1100" dirty="0" smtClean="0">
                <a:latin typeface="Tw Cen MT"/>
                <a:cs typeface="Tw Cen MT"/>
              </a:rPr>
              <a:t>http</a:t>
            </a:r>
            <a:r>
              <a:rPr lang="en-US" sz="1100" dirty="0">
                <a:latin typeface="Tw Cen MT"/>
                <a:cs typeface="Tw Cen MT"/>
              </a:rPr>
              <a:t>://</a:t>
            </a:r>
            <a:r>
              <a:rPr lang="en-US" sz="1100" dirty="0" err="1">
                <a:latin typeface="Tw Cen MT"/>
                <a:cs typeface="Tw Cen MT"/>
              </a:rPr>
              <a:t>ziyang.eecs.umich.edu</a:t>
            </a:r>
            <a:r>
              <a:rPr lang="en-US" sz="1100" dirty="0">
                <a:latin typeface="Tw Cen MT"/>
                <a:cs typeface="Tw Cen MT"/>
              </a:rPr>
              <a:t>/~</a:t>
            </a:r>
            <a:r>
              <a:rPr lang="en-US" sz="1100" dirty="0" err="1">
                <a:latin typeface="Tw Cen MT"/>
                <a:cs typeface="Tw Cen MT"/>
              </a:rPr>
              <a:t>dickrp</a:t>
            </a:r>
            <a:r>
              <a:rPr lang="en-US" sz="1100" dirty="0">
                <a:latin typeface="Tw Cen MT"/>
                <a:cs typeface="Tw Cen MT"/>
              </a:rPr>
              <a:t>/e3s/</a:t>
            </a:r>
            <a:endParaRPr lang="en-US" sz="1100" dirty="0" smtClean="0">
              <a:latin typeface="Tw Cen MT"/>
              <a:cs typeface="Tw Cen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2506427"/>
            <a:ext cx="8925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[1]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Jeronimo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Castrillon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, 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Rainer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Leupers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, and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Gerd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Ascheid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. "MAPS: Mapping concurrent dataflow applications to heterogeneous </a:t>
            </a:r>
            <a:r>
              <a:rPr lang="en-US" sz="1100" dirty="0" err="1">
                <a:latin typeface="Tw Cen MT" charset="0"/>
                <a:ea typeface="Tw Cen MT" charset="0"/>
                <a:cs typeface="Tw Cen MT" charset="0"/>
              </a:rPr>
              <a:t>MPSoCs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."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IEEE Transactions </a:t>
            </a:r>
            <a:endParaRPr lang="en-US" sz="1100" i="1" dirty="0" smtClean="0">
              <a:latin typeface="Tw Cen MT" charset="0"/>
              <a:ea typeface="Tw Cen MT" charset="0"/>
              <a:cs typeface="Tw Cen MT" charset="0"/>
            </a:endParaRPr>
          </a:p>
          <a:p>
            <a:r>
              <a:rPr lang="en-US" sz="1100" i="1" dirty="0" smtClean="0">
                <a:latin typeface="Tw Cen MT" charset="0"/>
                <a:ea typeface="Tw Cen MT" charset="0"/>
                <a:cs typeface="Tw Cen MT" charset="0"/>
              </a:rPr>
              <a:t>on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Industrial Informatics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9.1 (2011): 527-545.</a:t>
            </a:r>
            <a:endParaRPr lang="en-US" sz="1100" dirty="0" smtClean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9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Evaluation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9" y="915566"/>
            <a:ext cx="4710111" cy="3743994"/>
          </a:xfrm>
        </p:spPr>
        <p:txBody>
          <a:bodyPr/>
          <a:lstStyle/>
          <a:p>
            <a:r>
              <a:rPr lang="en-US" dirty="0" smtClean="0"/>
              <a:t>4 Architecture topologies</a:t>
            </a:r>
          </a:p>
          <a:p>
            <a:pPr lvl="1"/>
            <a:r>
              <a:rPr lang="en-US" dirty="0" err="1" smtClean="0"/>
              <a:t>Exynos</a:t>
            </a:r>
            <a:r>
              <a:rPr lang="en-US" dirty="0" smtClean="0"/>
              <a:t> 5422 (</a:t>
            </a:r>
            <a:r>
              <a:rPr lang="en-US" dirty="0" err="1" smtClean="0"/>
              <a:t>Odroid</a:t>
            </a:r>
            <a:r>
              <a:rPr lang="en-US" dirty="0" smtClean="0"/>
              <a:t> XU4)</a:t>
            </a:r>
          </a:p>
          <a:p>
            <a:pPr lvl="1"/>
            <a:r>
              <a:rPr lang="en-US" dirty="0" smtClean="0"/>
              <a:t>Simple cluster (2 clusters w/2 cores each)</a:t>
            </a:r>
          </a:p>
          <a:p>
            <a:pPr lvl="1"/>
            <a:r>
              <a:rPr lang="en-US" dirty="0" err="1" smtClean="0"/>
              <a:t>Kalray</a:t>
            </a:r>
            <a:r>
              <a:rPr lang="en-US" dirty="0" smtClean="0"/>
              <a:t> MPPA3 Coolidge</a:t>
            </a:r>
          </a:p>
          <a:p>
            <a:pPr lvl="1"/>
            <a:r>
              <a:rPr lang="en-US" dirty="0" smtClean="0"/>
              <a:t>Highly Adaptive Energy-efficient Computing (HAEC) [1]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890974"/>
            <a:ext cx="3620670" cy="2927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240" y="4051218"/>
            <a:ext cx="7422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[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1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] </a:t>
            </a:r>
            <a:r>
              <a:rPr lang="en-US" sz="1100" dirty="0" err="1" smtClean="0">
                <a:latin typeface="Tw Cen MT" charset="0"/>
                <a:ea typeface="Tw Cen MT" charset="0"/>
                <a:cs typeface="Tw Cen MT" charset="0"/>
              </a:rPr>
              <a:t>Fettweis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et al., </a:t>
            </a:r>
            <a:r>
              <a:rPr lang="en-US" sz="1100" b="1" dirty="0">
                <a:latin typeface="Tw Cen MT" charset="0"/>
                <a:ea typeface="Tw Cen MT" charset="0"/>
                <a:cs typeface="Tw Cen MT" charset="0"/>
                <a:hlinkClick r:id="rId3"/>
              </a:rPr>
              <a:t>"Architecture and Advanced Electronics Pathways Toward Highly Adaptive Energy-Efficient Computing"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,</a:t>
            </a:r>
            <a:b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</a:br>
            <a:r>
              <a:rPr lang="en-US" sz="1100" dirty="0" smtClean="0"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1100" i="1" dirty="0">
                <a:latin typeface="Tw Cen MT" charset="0"/>
                <a:ea typeface="Tw Cen MT" charset="0"/>
                <a:cs typeface="Tw Cen MT" charset="0"/>
              </a:rPr>
              <a:t>In Proceedings of the IEEE</a:t>
            </a:r>
            <a:r>
              <a:rPr lang="en-US" sz="1100" dirty="0">
                <a:latin typeface="Tw Cen MT" charset="0"/>
                <a:ea typeface="Tw Cen MT" charset="0"/>
                <a:cs typeface="Tw Cen MT" charset="0"/>
              </a:rPr>
              <a:t>, vol. 107, no. 1, pp. 204–231, Jan 2019. </a:t>
            </a:r>
            <a:endParaRPr lang="en-US" sz="1100" dirty="0" smtClean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4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718506"/>
            <a:ext cx="857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[11] </a:t>
            </a:r>
            <a:r>
              <a:rPr lang="en-US" sz="900" b="1" dirty="0" err="1" smtClean="0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A.</a:t>
            </a:r>
            <a:r>
              <a:rPr lang="en-US" sz="900" dirty="0" smtClean="0"/>
              <a:t>, Nicolai, T. &amp; </a:t>
            </a:r>
            <a:r>
              <a:rPr lang="en-US" sz="900" dirty="0" err="1" smtClean="0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 err="1" smtClean="0"/>
              <a:t>mpsym</a:t>
            </a:r>
            <a:r>
              <a:rPr lang="en-US" sz="900" dirty="0"/>
              <a:t>: Improving Design-Space Exploration of Clustered </a:t>
            </a:r>
            <a:r>
              <a:rPr lang="en-US" sz="900" dirty="0" err="1"/>
              <a:t>Manycores</a:t>
            </a:r>
            <a:r>
              <a:rPr lang="en-US" sz="900" dirty="0"/>
              <a:t> with Arbitrary Topologies </a:t>
            </a:r>
            <a:r>
              <a:rPr lang="en-US" sz="900" dirty="0" smtClean="0"/>
              <a:t> </a:t>
            </a:r>
            <a:r>
              <a:rPr lang="en-US" sz="900" i="1" dirty="0" smtClean="0"/>
              <a:t>Under review.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" y="1263716"/>
            <a:ext cx="3360812" cy="3441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24069"/>
            <a:ext cx="5486400" cy="34812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25033" y="919831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mtClean="0"/>
              <a:t>Pruning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910116"/>
            <a:ext cx="3962400" cy="3603361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mtClean="0"/>
              <a:t>Symmetry-aware cache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14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04"/>
    </mc:Choice>
    <mc:Fallback>
      <p:transition spd="slow" advTm="12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Run-time Approach: </a:t>
            </a:r>
            <a:r>
              <a:rPr lang="en-US" dirty="0" err="1" smtClean="0"/>
              <a:t>TETRiS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971550"/>
            <a:ext cx="8569325" cy="2360260"/>
          </a:xfrm>
        </p:spPr>
      </p:pic>
    </p:spTree>
    <p:extLst>
      <p:ext uri="{BB962C8B-B14F-4D97-AF65-F5344CB8AC3E}">
        <p14:creationId xmlns:p14="http://schemas.microsoft.com/office/powerpoint/2010/main" val="38785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5289" y="915566"/>
            <a:ext cx="5091111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Computational complexity/tradeoff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Some Network-on-Chip topologies</a:t>
            </a:r>
            <a:br>
              <a:rPr lang="en-US" dirty="0" smtClean="0"/>
            </a:br>
            <a:r>
              <a:rPr lang="en-US" dirty="0" smtClean="0"/>
              <a:t> (but, is this really a problem?) [12]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Symmetry </a:t>
            </a:r>
            <a:r>
              <a:rPr lang="en-US" dirty="0" smtClean="0"/>
              <a:t>breaking</a:t>
            </a:r>
          </a:p>
          <a:p>
            <a:pPr lvl="1" fontAlgn="auto">
              <a:spcAft>
                <a:spcPts val="0"/>
              </a:spcAft>
            </a:pPr>
            <a:r>
              <a:rPr lang="en-US" dirty="0" smtClean="0"/>
              <a:t>Process variation, thermal effects,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 fontAlgn="auto">
              <a:spcAft>
                <a:spcPts val="0"/>
              </a:spcAft>
            </a:pPr>
            <a:r>
              <a:rPr lang="en-US" dirty="0" err="1" smtClean="0"/>
              <a:t>Peripherials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High-level </a:t>
            </a:r>
            <a:r>
              <a:rPr lang="en-US" dirty="0" smtClean="0"/>
              <a:t>model (abstract)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Reality: approximate symmetries (similarities)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014984"/>
            <a:ext cx="2489578" cy="234086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/>
        </p:blipFill>
        <p:spPr>
          <a:xfrm>
            <a:off x="5410200" y="860584"/>
            <a:ext cx="3448345" cy="2819400"/>
          </a:xfrm>
        </p:spPr>
      </p:pic>
      <p:sp>
        <p:nvSpPr>
          <p:cNvPr id="8" name="TextBox 7"/>
          <p:cNvSpPr txBox="1"/>
          <p:nvPr/>
        </p:nvSpPr>
        <p:spPr>
          <a:xfrm>
            <a:off x="465915" y="4632548"/>
            <a:ext cx="70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[12</a:t>
            </a:r>
            <a:r>
              <a:rPr lang="en-US" sz="900" dirty="0"/>
              <a:t>]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(2019, July). On Compact Mappings for Multicore Systems. In </a:t>
            </a:r>
            <a:r>
              <a:rPr lang="en-US" sz="900" i="1" dirty="0"/>
              <a:t>International Conference on Embedded Computer Systems</a:t>
            </a:r>
            <a:r>
              <a:rPr lang="en-US" sz="900" dirty="0"/>
              <a:t> (pp. 325-335). </a:t>
            </a:r>
            <a:r>
              <a:rPr lang="en-US" sz="900" dirty="0" smtClean="0"/>
              <a:t>Springer</a:t>
            </a:r>
            <a:endParaRPr lang="en-US" sz="9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0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46"/>
    </mc:Choice>
    <mc:Fallback>
      <p:transition spd="slow" advTm="15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erson in Black Hoodie Sitting on Gray Concrete 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21" y="2356470"/>
            <a:ext cx="19431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nese Lucky Coin C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03" y="984870"/>
            <a:ext cx="20628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Difficulties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4385265" cy="1941320"/>
          </a:xfrm>
        </p:spPr>
        <p:txBody>
          <a:bodyPr/>
          <a:lstStyle/>
          <a:p>
            <a:r>
              <a:rPr lang="en-US" dirty="0" smtClean="0"/>
              <a:t>Example: sorting out pictures with cats</a:t>
            </a:r>
          </a:p>
          <a:p>
            <a:r>
              <a:rPr lang="en-US" dirty="0" smtClean="0"/>
              <a:t>Human: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look through those pictures and sort out the ones that have cats”. </a:t>
            </a:r>
            <a:endParaRPr lang="en-US" dirty="0"/>
          </a:p>
          <a:p>
            <a:r>
              <a:rPr lang="en-US" dirty="0" smtClean="0"/>
              <a:t>x86: </a:t>
            </a:r>
            <a:endParaRPr lang="en-US" dirty="0"/>
          </a:p>
        </p:txBody>
      </p:sp>
      <p:pic>
        <p:nvPicPr>
          <p:cNvPr id="8" name="Picture 4" descr="range Tabby Cat on Brown Wooden 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45" y="1251357"/>
            <a:ext cx="2408294" cy="16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e and Black Cat Sitting on Ta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026" y="984870"/>
            <a:ext cx="1123113" cy="16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e-Up Photo Of Cat's Pa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97" y="2866665"/>
            <a:ext cx="1771481" cy="118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own Mountain Covered With Clou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6" y="2567488"/>
            <a:ext cx="1167133" cy="155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90" y="2318740"/>
            <a:ext cx="2779513" cy="2276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22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46"/>
    </mc:Choice>
    <mc:Fallback>
      <p:transition spd="slow" advTm="14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Models in Software Synthesis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Example Structure: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Leveraging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Other Structures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Models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06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4"/>
    </mc:Choice>
    <mc:Fallback>
      <p:transition spd="slow" advTm="1652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Other Structures: Metric Spaces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8" y="783130"/>
            <a:ext cx="6019800" cy="37231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81811" y="895350"/>
            <a:ext cx="2377276" cy="1866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1811" y="2725208"/>
            <a:ext cx="2377276" cy="17810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91" y="4750752"/>
            <a:ext cx="5788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[13] </a:t>
            </a:r>
            <a:r>
              <a:rPr lang="en-US" sz="900" b="1" dirty="0" err="1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 </a:t>
            </a:r>
            <a:r>
              <a:rPr lang="en-US" sz="900" dirty="0"/>
              <a:t>&amp; </a:t>
            </a:r>
            <a:r>
              <a:rPr lang="en-US" sz="900" dirty="0" err="1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/>
              <a:t>The Geometry of The Space of Task Mappings to Multicore </a:t>
            </a:r>
            <a:r>
              <a:rPr lang="en-US" sz="900" dirty="0" smtClean="0"/>
              <a:t>Systems. </a:t>
            </a:r>
            <a:r>
              <a:rPr lang="en-US" sz="900" i="1" dirty="0" smtClean="0"/>
              <a:t>Under Review.</a:t>
            </a:r>
            <a:endParaRPr lang="en-US" sz="9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32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08"/>
    </mc:Choice>
    <mc:Fallback>
      <p:transition spd="slow" advTm="47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856"/>
            <a:ext cx="4800599" cy="3512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10" y="1004326"/>
            <a:ext cx="4588090" cy="3430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822" y="4442996"/>
            <a:ext cx="1190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Tw Cen MT"/>
                <a:cs typeface="Tw Cen MT"/>
              </a:rPr>
              <a:t>Odroid</a:t>
            </a:r>
            <a:r>
              <a:rPr lang="en-US" sz="1600" dirty="0" smtClean="0">
                <a:latin typeface="Tw Cen MT"/>
                <a:cs typeface="Tw Cen MT"/>
              </a:rPr>
              <a:t> XU3</a:t>
            </a:r>
            <a:endParaRPr lang="en-US" sz="1600" dirty="0" smtClean="0">
              <a:latin typeface="Tw Cen MT"/>
              <a:cs typeface="Tw Cen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4401248"/>
            <a:ext cx="1569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Tw Cen MT"/>
                <a:cs typeface="Tw Cen MT"/>
              </a:rPr>
              <a:t>MPPA3 Coolidge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3441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11"/>
    </mc:Choice>
    <mc:Fallback>
      <p:transition spd="slow" advTm="11251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Models in Software Synthesis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Models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Example Structure: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Leveraging Symmetries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Other Structures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Other Models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71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2"/>
    </mc:Choice>
    <mc:Fallback>
      <p:transition spd="slow" advTm="2152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Models of Computation: Revisited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15448" cy="295024"/>
          </a:xfrm>
        </p:spPr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1790"/>
            <a:ext cx="8798555" cy="3611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1790"/>
            <a:ext cx="8795263" cy="3611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64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3"/>
    </mc:Choice>
    <mc:Fallback>
      <p:transition spd="slow" advTm="5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7148511" cy="2722984"/>
          </a:xfrm>
        </p:spPr>
        <p:txBody>
          <a:bodyPr/>
          <a:lstStyle/>
          <a:p>
            <a:r>
              <a:rPr lang="en-US" dirty="0" smtClean="0"/>
              <a:t>Based on actor model [3]</a:t>
            </a:r>
          </a:p>
          <a:p>
            <a:r>
              <a:rPr lang="en-US" dirty="0" smtClean="0"/>
              <a:t>Timed, concurrent &amp; deterministic [2]</a:t>
            </a:r>
          </a:p>
        </p:txBody>
      </p:sp>
      <p:sp>
        <p:nvSpPr>
          <p:cNvPr id="6" name="Rectangle 5"/>
          <p:cNvSpPr/>
          <p:nvPr/>
        </p:nvSpPr>
        <p:spPr>
          <a:xfrm>
            <a:off x="98840" y="3878818"/>
            <a:ext cx="8892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[14] </a:t>
            </a:r>
            <a:r>
              <a:rPr lang="en-US" sz="900" dirty="0" err="1" smtClean="0"/>
              <a:t>Lohstroh</a:t>
            </a:r>
            <a:r>
              <a:rPr lang="en-US" sz="900" dirty="0"/>
              <a:t>, M., Romeo, </a:t>
            </a:r>
            <a:r>
              <a:rPr lang="en-US" sz="900" dirty="0" err="1"/>
              <a:t>Í</a:t>
            </a:r>
            <a:r>
              <a:rPr lang="en-US" sz="900" dirty="0"/>
              <a:t>. </a:t>
            </a:r>
            <a:r>
              <a:rPr lang="en-US" sz="900" dirty="0" err="1"/>
              <a:t>Í</a:t>
            </a:r>
            <a:r>
              <a:rPr lang="en-US" sz="900" dirty="0"/>
              <a:t>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Derler</a:t>
            </a:r>
            <a:r>
              <a:rPr lang="en-US" sz="900" dirty="0"/>
              <a:t>, P., </a:t>
            </a:r>
            <a:r>
              <a:rPr lang="en-US" sz="900" dirty="0" err="1"/>
              <a:t>Castrillon</a:t>
            </a:r>
            <a:r>
              <a:rPr lang="en-US" sz="900" dirty="0"/>
              <a:t>, J., Lee, E. A., &amp; </a:t>
            </a:r>
            <a:r>
              <a:rPr lang="en-US" sz="900" dirty="0" err="1"/>
              <a:t>Sangiovanni-Vincentelli</a:t>
            </a:r>
            <a:r>
              <a:rPr lang="en-US" sz="900" dirty="0"/>
              <a:t>, A. (2019). Reactors: A deterministic model for </a:t>
            </a:r>
            <a:r>
              <a:rPr lang="en-US" sz="900" dirty="0" err="1"/>
              <a:t>composable</a:t>
            </a:r>
            <a:r>
              <a:rPr lang="en-US" sz="900" dirty="0"/>
              <a:t> reactive systems. In </a:t>
            </a:r>
            <a:r>
              <a:rPr lang="en-US" sz="900" i="1" dirty="0"/>
              <a:t>Cyber Physical Systems. Model-Based Design</a:t>
            </a:r>
            <a:r>
              <a:rPr lang="en-US" sz="900" dirty="0"/>
              <a:t> (pp. 59-85). Springer, Cham.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96" y="4171950"/>
            <a:ext cx="8970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[15] </a:t>
            </a:r>
            <a:r>
              <a:rPr lang="en-US" sz="900" dirty="0" err="1" smtClean="0"/>
              <a:t>Lohstroh</a:t>
            </a:r>
            <a:r>
              <a:rPr lang="en-US" sz="900" dirty="0"/>
              <a:t>, M., </a:t>
            </a:r>
            <a:r>
              <a:rPr lang="en-US" sz="900" dirty="0" err="1"/>
              <a:t>Schoeberl</a:t>
            </a:r>
            <a:r>
              <a:rPr lang="en-US" sz="900" dirty="0"/>
              <a:t>, M.,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Wasicek</a:t>
            </a:r>
            <a:r>
              <a:rPr lang="en-US" sz="900" dirty="0"/>
              <a:t>, A., Gill, C., </a:t>
            </a:r>
            <a:r>
              <a:rPr lang="en-US" sz="900" dirty="0" err="1"/>
              <a:t>Sirjani</a:t>
            </a:r>
            <a:r>
              <a:rPr lang="en-US" sz="900" dirty="0"/>
              <a:t>, M., &amp; Lee, E. A. (2019, June). Actors revisited for time-critical systems. In </a:t>
            </a:r>
            <a:r>
              <a:rPr lang="en-US" sz="900" i="1" dirty="0"/>
              <a:t>2019 56th ACM/IEEE Design Automation Conference (DAC)</a:t>
            </a:r>
            <a:r>
              <a:rPr lang="en-US" sz="900" dirty="0"/>
              <a:t> (pp. 1-4). IEEE.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796" y="3598266"/>
            <a:ext cx="8893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[13] </a:t>
            </a:r>
            <a:r>
              <a:rPr lang="en-US" sz="900" dirty="0" err="1" smtClean="0"/>
              <a:t>Lohstroh</a:t>
            </a:r>
            <a:r>
              <a:rPr lang="en-US" sz="900" dirty="0"/>
              <a:t>, </a:t>
            </a:r>
            <a:r>
              <a:rPr lang="en-US" sz="900" dirty="0" smtClean="0"/>
              <a:t>M., Menard, C., </a:t>
            </a:r>
            <a:r>
              <a:rPr lang="en-US" sz="900" dirty="0" err="1" smtClean="0"/>
              <a:t>Bateni</a:t>
            </a:r>
            <a:r>
              <a:rPr lang="en-US" sz="900" dirty="0" smtClean="0"/>
              <a:t>, S. &amp; Lee</a:t>
            </a:r>
            <a:r>
              <a:rPr lang="en-US" sz="900" dirty="0"/>
              <a:t>, E. A</a:t>
            </a:r>
            <a:r>
              <a:rPr lang="en-US" sz="900" dirty="0" smtClean="0"/>
              <a:t>.. </a:t>
            </a:r>
            <a:r>
              <a:rPr lang="en-US" sz="900" dirty="0"/>
              <a:t>(</a:t>
            </a:r>
            <a:r>
              <a:rPr lang="en-US" sz="900" dirty="0" smtClean="0"/>
              <a:t>2021). </a:t>
            </a:r>
            <a:r>
              <a:rPr lang="en-US" sz="900" dirty="0"/>
              <a:t>Toward a Lingua Franca for Deterministic Concurrent Systems </a:t>
            </a:r>
            <a:r>
              <a:rPr lang="en-US" sz="900" dirty="0" smtClean="0"/>
              <a:t>. To appear in </a:t>
            </a:r>
            <a:r>
              <a:rPr lang="en-US" sz="900" i="1" dirty="0" smtClean="0"/>
              <a:t>ACM Transactions in Embedded Computing Systems</a:t>
            </a:r>
            <a:r>
              <a:rPr lang="en-US" sz="900" dirty="0" smtClean="0"/>
              <a:t>. </a:t>
            </a:r>
            <a:endParaRPr lang="en-US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2038350"/>
            <a:ext cx="7133596" cy="10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93"/>
    </mc:Choice>
    <mc:Fallback>
      <p:transition spd="slow" advTm="11419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8569325" cy="2341984"/>
          </a:xfrm>
        </p:spPr>
        <p:txBody>
          <a:bodyPr/>
          <a:lstStyle/>
          <a:p>
            <a:r>
              <a:rPr lang="en-US" dirty="0" smtClean="0"/>
              <a:t>Models expose structure </a:t>
            </a:r>
            <a:r>
              <a:rPr lang="en-US" dirty="0" smtClean="0"/>
              <a:t>(e.g. symmetries)</a:t>
            </a:r>
          </a:p>
          <a:p>
            <a:pPr lvl="1"/>
            <a:r>
              <a:rPr lang="en-US" dirty="0" smtClean="0"/>
              <a:t>We need to leverage it</a:t>
            </a:r>
            <a:r>
              <a:rPr lang="en-US" dirty="0" smtClean="0"/>
              <a:t>!</a:t>
            </a:r>
          </a:p>
          <a:p>
            <a:r>
              <a:rPr lang="en-US" dirty="0" smtClean="0"/>
              <a:t>Can be good for performance,</a:t>
            </a:r>
            <a:br>
              <a:rPr lang="en-US" dirty="0" smtClean="0"/>
            </a:br>
            <a:r>
              <a:rPr lang="en-US" dirty="0" smtClean="0"/>
              <a:t>not only correctness.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4" name="Picture 6" descr="ttps://pixy.org/src2/593/59394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1150"/>
            <a:ext cx="4078989" cy="254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41752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Tw Cen MT"/>
                <a:cs typeface="Tw Cen MT"/>
              </a:rPr>
              <a:t>Source: </a:t>
            </a:r>
            <a:r>
              <a:rPr lang="en-US" sz="1100" dirty="0">
                <a:latin typeface="Tw Cen MT"/>
                <a:cs typeface="Tw Cen MT"/>
              </a:rPr>
              <a:t>https://</a:t>
            </a:r>
            <a:r>
              <a:rPr lang="en-US" sz="1100" dirty="0" err="1">
                <a:latin typeface="Tw Cen MT"/>
                <a:cs typeface="Tw Cen MT"/>
              </a:rPr>
              <a:t>pixy.org</a:t>
            </a:r>
            <a:r>
              <a:rPr lang="en-US" sz="1100" dirty="0">
                <a:latin typeface="Tw Cen MT"/>
                <a:cs typeface="Tw Cen MT"/>
              </a:rPr>
              <a:t>/5939439/</a:t>
            </a:r>
            <a:endParaRPr lang="en-US" sz="1100" dirty="0" smtClean="0">
              <a:latin typeface="Tw Cen MT"/>
              <a:cs typeface="Tw Cen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440471"/>
            <a:ext cx="3576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➡ Focus </a:t>
            </a:r>
            <a:r>
              <a:rPr lang="en-US" sz="2000" dirty="0"/>
              <a:t>on models</a:t>
            </a:r>
          </a:p>
        </p:txBody>
      </p:sp>
    </p:spTree>
    <p:extLst>
      <p:ext uri="{BB962C8B-B14F-4D97-AF65-F5344CB8AC3E}">
        <p14:creationId xmlns:p14="http://schemas.microsoft.com/office/powerpoint/2010/main" val="11003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33400" y="2152030"/>
            <a:ext cx="7869486" cy="8572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 smtClean="0"/>
              <a:t>Thank you! Questions?</a:t>
            </a:r>
            <a:br>
              <a:rPr lang="en-US" sz="3600" dirty="0" smtClean="0"/>
            </a:br>
            <a:endParaRPr lang="en-US" sz="3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47750"/>
            <a:ext cx="3120418" cy="30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240" y="819150"/>
            <a:ext cx="5575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w Cen MT"/>
                <a:cs typeface="Tw Cen MT"/>
              </a:rPr>
              <a:t>[1] </a:t>
            </a:r>
            <a:r>
              <a:rPr lang="en-US" sz="900" dirty="0"/>
              <a:t>Lee, Edward A. "The problem with threads." </a:t>
            </a:r>
            <a:r>
              <a:rPr lang="en-US" sz="900" i="1" dirty="0"/>
              <a:t>Computer</a:t>
            </a:r>
            <a:r>
              <a:rPr lang="en-US" sz="900" dirty="0"/>
              <a:t> 39.5 (2006): 33-42.</a:t>
            </a:r>
            <a:r>
              <a:rPr lang="en-US" sz="900" dirty="0" smtClean="0">
                <a:latin typeface="Tw Cen MT"/>
                <a:cs typeface="Tw Cen MT"/>
              </a:rPr>
              <a:t>]</a:t>
            </a:r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240" y="1428750"/>
            <a:ext cx="91447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[3] </a:t>
            </a:r>
            <a:r>
              <a:rPr lang="en-US" sz="900" b="1" dirty="0" err="1" smtClean="0"/>
              <a:t>Goens</a:t>
            </a:r>
            <a:r>
              <a:rPr lang="en-US" sz="900" b="1" dirty="0"/>
              <a:t>, A.</a:t>
            </a:r>
            <a:r>
              <a:rPr lang="en-US" sz="900" dirty="0"/>
              <a:t>,</a:t>
            </a:r>
            <a:r>
              <a:rPr lang="en-US" sz="900" b="1" dirty="0"/>
              <a:t> </a:t>
            </a:r>
            <a:r>
              <a:rPr lang="en-US" sz="900" dirty="0" err="1"/>
              <a:t>Siccha</a:t>
            </a:r>
            <a:r>
              <a:rPr lang="en-US" sz="900" dirty="0"/>
              <a:t>, S., &amp; </a:t>
            </a:r>
            <a:r>
              <a:rPr lang="en-US" sz="900" dirty="0" err="1"/>
              <a:t>Castrillon</a:t>
            </a:r>
            <a:r>
              <a:rPr lang="en-US" sz="900" dirty="0"/>
              <a:t>, J. (2017). Symmetry in software synthesis. </a:t>
            </a:r>
            <a:r>
              <a:rPr lang="en-US" sz="900" i="1" dirty="0"/>
              <a:t>ACM Transactions on Architecture and Code Optimization (TACO)</a:t>
            </a:r>
            <a:r>
              <a:rPr lang="en-US" sz="900" dirty="0"/>
              <a:t>, </a:t>
            </a:r>
            <a:r>
              <a:rPr lang="en-US" sz="900" i="1" dirty="0"/>
              <a:t>14</a:t>
            </a:r>
            <a:r>
              <a:rPr lang="en-US" sz="900" dirty="0"/>
              <a:t>(2), 1-26.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240" y="1049982"/>
            <a:ext cx="859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/>
              <a:t>[2] </a:t>
            </a:r>
            <a:r>
              <a:rPr lang="en-US" sz="900" b="1" dirty="0" err="1" smtClean="0"/>
              <a:t>Goens</a:t>
            </a:r>
            <a:r>
              <a:rPr lang="en-US" sz="900" b="1" dirty="0" smtClean="0"/>
              <a:t>, A.</a:t>
            </a:r>
            <a:r>
              <a:rPr lang="en-US" sz="900" dirty="0" smtClean="0"/>
              <a:t>, </a:t>
            </a:r>
            <a:r>
              <a:rPr lang="en-US" sz="900" dirty="0" err="1" smtClean="0"/>
              <a:t>Khasanov</a:t>
            </a:r>
            <a:r>
              <a:rPr lang="en-US" sz="900" dirty="0" smtClean="0"/>
              <a:t>, R., </a:t>
            </a:r>
            <a:r>
              <a:rPr lang="en-US" sz="900" dirty="0" err="1" smtClean="0"/>
              <a:t>Hähnel</a:t>
            </a:r>
            <a:r>
              <a:rPr lang="en-US" sz="900" dirty="0" smtClean="0"/>
              <a:t>, M., </a:t>
            </a:r>
            <a:r>
              <a:rPr lang="en-US" sz="900" dirty="0" err="1" smtClean="0"/>
              <a:t>Smejkal</a:t>
            </a:r>
            <a:r>
              <a:rPr lang="en-US" sz="900" dirty="0" smtClean="0"/>
              <a:t>, T., </a:t>
            </a:r>
            <a:r>
              <a:rPr lang="en-US" sz="900" dirty="0" err="1" smtClean="0"/>
              <a:t>Härtig</a:t>
            </a:r>
            <a:r>
              <a:rPr lang="en-US" sz="900" dirty="0" smtClean="0"/>
              <a:t> H. &amp; </a:t>
            </a:r>
            <a:r>
              <a:rPr lang="en-US" sz="900" dirty="0" err="1" smtClean="0"/>
              <a:t>Castrillon</a:t>
            </a:r>
            <a:r>
              <a:rPr lang="en-US" sz="900" dirty="0" smtClean="0"/>
              <a:t>, J., </a:t>
            </a:r>
            <a:r>
              <a:rPr lang="en-US" sz="900" b="1" dirty="0" smtClean="0"/>
              <a:t>"</a:t>
            </a:r>
            <a:r>
              <a:rPr lang="en-US" sz="900" dirty="0"/>
              <a:t>TETRiS: a Multi-Application </a:t>
            </a:r>
            <a:r>
              <a:rPr lang="en-US" sz="900" dirty="0" smtClean="0"/>
              <a:t>Run-Time System </a:t>
            </a:r>
            <a:r>
              <a:rPr lang="en-US" sz="900" dirty="0"/>
              <a:t>for Predictable Execution of Static Mappings" </a:t>
            </a:r>
            <a:r>
              <a:rPr lang="en-US" sz="900" dirty="0" smtClean="0"/>
              <a:t>, </a:t>
            </a:r>
            <a:r>
              <a:rPr lang="en-US" sz="900" i="1" dirty="0" smtClean="0"/>
              <a:t>Proceedings </a:t>
            </a:r>
            <a:r>
              <a:rPr lang="en-US" sz="900" i="1" dirty="0"/>
              <a:t>of the 20th International Workshop on Software and Compilers </a:t>
            </a:r>
            <a:r>
              <a:rPr lang="en-US" sz="900" i="1" dirty="0" smtClean="0"/>
              <a:t>for Embedded </a:t>
            </a:r>
            <a:r>
              <a:rPr lang="en-US" sz="900" i="1" dirty="0"/>
              <a:t>Systems  </a:t>
            </a:r>
            <a:r>
              <a:rPr lang="en-US" sz="900" i="1" dirty="0" smtClean="0"/>
              <a:t>(</a:t>
            </a:r>
            <a:r>
              <a:rPr lang="en-US" sz="900" i="1" dirty="0"/>
              <a:t>SCOPES'17)</a:t>
            </a:r>
            <a:r>
              <a:rPr lang="en-US" sz="900" dirty="0"/>
              <a:t>, ACM, pp. 11–20, New York, NY, USA, Jun 2017.</a:t>
            </a:r>
            <a:endParaRPr lang="en-US" sz="900" dirty="0" smtClean="0">
              <a:latin typeface="Tw Cen MT"/>
              <a:cs typeface="Tw Cen M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1240" y="1657350"/>
            <a:ext cx="6248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en-US" altLang="en-US" sz="900" dirty="0" smtClean="0">
                <a:latin typeface="Tw Cen MT" charset="0"/>
                <a:ea typeface="Tw Cen MT" charset="0"/>
                <a:cs typeface="Tw Cen MT" charset="0"/>
              </a:rPr>
              <a:t>[4] </a:t>
            </a:r>
            <a:r>
              <a:rPr lang="en-US" sz="900" dirty="0" err="1" smtClean="0">
                <a:latin typeface="Tw Cen MT" charset="0"/>
                <a:ea typeface="Tw Cen MT" charset="0"/>
                <a:cs typeface="Tw Cen MT" charset="0"/>
              </a:rPr>
              <a:t>Olofsson</a:t>
            </a:r>
            <a:r>
              <a:rPr lang="en-US" sz="900" dirty="0">
                <a:latin typeface="Tw Cen MT" charset="0"/>
                <a:ea typeface="Tw Cen MT" charset="0"/>
                <a:cs typeface="Tw Cen MT" charset="0"/>
              </a:rPr>
              <a:t>, Andreas. "Epiphany-V: a 1024 processor 64-bit RISC system-on-chip." </a:t>
            </a:r>
            <a:r>
              <a:rPr lang="en-US" sz="900" dirty="0" err="1">
                <a:latin typeface="Tw Cen MT" charset="0"/>
                <a:ea typeface="Tw Cen MT" charset="0"/>
                <a:cs typeface="Tw Cen MT" charset="0"/>
              </a:rPr>
              <a:t>arXiv</a:t>
            </a:r>
            <a:r>
              <a:rPr lang="en-US" sz="900" dirty="0">
                <a:latin typeface="Tw Cen MT" charset="0"/>
                <a:ea typeface="Tw Cen MT" charset="0"/>
                <a:cs typeface="Tw Cen MT" charset="0"/>
              </a:rPr>
              <a:t> preprint arXiv:1610.01832 (2016</a:t>
            </a:r>
            <a:r>
              <a:rPr lang="en-US" sz="900" dirty="0" smtClean="0">
                <a:latin typeface="Tw Cen MT" charset="0"/>
                <a:ea typeface="Tw Cen MT" charset="0"/>
                <a:cs typeface="Tw Cen MT" charset="0"/>
              </a:rPr>
              <a:t>).</a:t>
            </a:r>
            <a:endParaRPr kumimoji="0" lang="en-US" altLang="en-US" sz="9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240" y="2266950"/>
            <a:ext cx="85952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[6] Menard</a:t>
            </a:r>
            <a:r>
              <a:rPr lang="en-US" sz="900" dirty="0"/>
              <a:t>, C.,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Hempel, G., </a:t>
            </a:r>
            <a:r>
              <a:rPr lang="en-US" sz="900" dirty="0" err="1"/>
              <a:t>Khasanov</a:t>
            </a:r>
            <a:r>
              <a:rPr lang="en-US" sz="900" dirty="0"/>
              <a:t>, R., Robledo, J., </a:t>
            </a:r>
            <a:r>
              <a:rPr lang="en-US" sz="900" dirty="0" err="1"/>
              <a:t>Teweleitt</a:t>
            </a:r>
            <a:r>
              <a:rPr lang="en-US" sz="900" dirty="0"/>
              <a:t>, F., &amp; </a:t>
            </a:r>
            <a:r>
              <a:rPr lang="en-US" sz="900" dirty="0" err="1"/>
              <a:t>Castrillon</a:t>
            </a:r>
            <a:r>
              <a:rPr lang="en-US" sz="900" dirty="0"/>
              <a:t>, J. (2021</a:t>
            </a:r>
            <a:r>
              <a:rPr lang="en-US" sz="900" dirty="0" smtClean="0"/>
              <a:t>). </a:t>
            </a:r>
            <a:r>
              <a:rPr lang="en-US" sz="900" dirty="0" err="1"/>
              <a:t>Mocasin</a:t>
            </a:r>
            <a:r>
              <a:rPr lang="en-US" sz="900" dirty="0"/>
              <a:t>—Rapid Prototyping of Rapid Prototyping Tools: A Framework for Exploring New Approaches in Mapping Software to Heterogeneous Multi-cores. In </a:t>
            </a:r>
            <a:r>
              <a:rPr lang="en-US" sz="900" i="1" dirty="0"/>
              <a:t>Proceedings of the 2021 Drone Systems Engineering and Rapid Simulation and Performance Evaluation: Methods and Tools Proceedings</a:t>
            </a:r>
            <a:r>
              <a:rPr lang="en-US" sz="900" dirty="0"/>
              <a:t> (pp. 66-73).</a:t>
            </a:r>
            <a:endParaRPr lang="en-US" sz="900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941" y="2697432"/>
            <a:ext cx="857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[7] </a:t>
            </a:r>
            <a:r>
              <a:rPr lang="en-US" sz="900" b="1" dirty="0" err="1" smtClean="0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, Nicolai, T &amp; </a:t>
            </a:r>
            <a:r>
              <a:rPr lang="en-US" sz="900" dirty="0" err="1" smtClean="0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 err="1" smtClean="0"/>
              <a:t>mpsym</a:t>
            </a:r>
            <a:r>
              <a:rPr lang="en-US" sz="900" dirty="0"/>
              <a:t>: Improving Design-Space Exploration of Clustered </a:t>
            </a:r>
            <a:r>
              <a:rPr lang="en-US" sz="900" dirty="0" err="1"/>
              <a:t>Manycores</a:t>
            </a:r>
            <a:r>
              <a:rPr lang="en-US" sz="900" dirty="0"/>
              <a:t> with Arbitrary Topologies </a:t>
            </a:r>
            <a:r>
              <a:rPr lang="en-US" sz="900" dirty="0" smtClean="0"/>
              <a:t> </a:t>
            </a:r>
            <a:r>
              <a:rPr lang="en-US" sz="900" i="1" dirty="0" smtClean="0"/>
              <a:t>Under review.</a:t>
            </a:r>
            <a:endParaRPr lang="en-US" sz="900" i="1" dirty="0" smtClean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240" y="3562350"/>
            <a:ext cx="5788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[13] </a:t>
            </a:r>
            <a:r>
              <a:rPr lang="en-US" sz="900" b="1" dirty="0" err="1"/>
              <a:t>Goens</a:t>
            </a:r>
            <a:r>
              <a:rPr lang="en-US" sz="900" b="1" dirty="0"/>
              <a:t>, </a:t>
            </a:r>
            <a:r>
              <a:rPr lang="en-US" sz="900" b="1" dirty="0" smtClean="0"/>
              <a:t>A</a:t>
            </a:r>
            <a:r>
              <a:rPr lang="en-US" sz="900" dirty="0" smtClean="0"/>
              <a:t> </a:t>
            </a:r>
            <a:r>
              <a:rPr lang="en-US" sz="900" dirty="0"/>
              <a:t>&amp; </a:t>
            </a:r>
            <a:r>
              <a:rPr lang="en-US" sz="900" dirty="0" err="1"/>
              <a:t>Castrillon</a:t>
            </a:r>
            <a:r>
              <a:rPr lang="en-US" sz="900" dirty="0"/>
              <a:t>, J. (</a:t>
            </a:r>
            <a:r>
              <a:rPr lang="en-US" sz="900" dirty="0" smtClean="0"/>
              <a:t>2021). </a:t>
            </a:r>
            <a:r>
              <a:rPr lang="en-US" sz="900" dirty="0"/>
              <a:t>The Geometry of The Space of Task Mappings to Multicore </a:t>
            </a:r>
            <a:r>
              <a:rPr lang="en-US" sz="900" dirty="0" smtClean="0"/>
              <a:t>Systems. </a:t>
            </a:r>
            <a:r>
              <a:rPr lang="en-US" sz="900" i="1" dirty="0" smtClean="0"/>
              <a:t>Under Review.</a:t>
            </a:r>
            <a:endParaRPr lang="en-US" sz="900" i="1" dirty="0"/>
          </a:p>
        </p:txBody>
      </p:sp>
      <p:sp>
        <p:nvSpPr>
          <p:cNvPr id="14" name="Rectangle 13"/>
          <p:cNvSpPr/>
          <p:nvPr/>
        </p:nvSpPr>
        <p:spPr>
          <a:xfrm>
            <a:off x="251240" y="1922129"/>
            <a:ext cx="8595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[5] </a:t>
            </a:r>
            <a:r>
              <a:rPr lang="en-US" sz="900" b="1" dirty="0" err="1"/>
              <a:t>Goens</a:t>
            </a:r>
            <a:r>
              <a:rPr lang="en-US" sz="900" b="1" dirty="0"/>
              <a:t>, A., </a:t>
            </a:r>
            <a:r>
              <a:rPr lang="en-US" sz="900" dirty="0"/>
              <a:t>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(2018, September). On the representation of mappings to multicores. In </a:t>
            </a:r>
            <a:r>
              <a:rPr lang="en-US" sz="900" i="1" dirty="0"/>
              <a:t>2018 IEEE 12th International Symposium on Embedded Multicore/Many-core Systems-on-Chip (</a:t>
            </a:r>
            <a:r>
              <a:rPr lang="en-US" sz="900" i="1" dirty="0" err="1"/>
              <a:t>MCSoC</a:t>
            </a:r>
            <a:r>
              <a:rPr lang="en-US" sz="900" i="1" dirty="0"/>
              <a:t>)</a:t>
            </a:r>
            <a:r>
              <a:rPr lang="en-US" sz="900" dirty="0"/>
              <a:t> (pp. 184-191). IEEE.</a:t>
            </a:r>
            <a:endParaRPr lang="en-US" sz="900" dirty="0"/>
          </a:p>
        </p:txBody>
      </p:sp>
      <p:sp>
        <p:nvSpPr>
          <p:cNvPr id="15" name="Rectangle 14"/>
          <p:cNvSpPr/>
          <p:nvPr/>
        </p:nvSpPr>
        <p:spPr>
          <a:xfrm>
            <a:off x="251240" y="4118447"/>
            <a:ext cx="8595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[15] </a:t>
            </a:r>
            <a:r>
              <a:rPr lang="en-US" sz="900" dirty="0" err="1" smtClean="0"/>
              <a:t>Lohstroh</a:t>
            </a:r>
            <a:r>
              <a:rPr lang="en-US" sz="900" dirty="0"/>
              <a:t>, M., Romeo, </a:t>
            </a:r>
            <a:r>
              <a:rPr lang="en-US" sz="900" dirty="0" err="1"/>
              <a:t>Í</a:t>
            </a:r>
            <a:r>
              <a:rPr lang="en-US" sz="900" dirty="0"/>
              <a:t>. </a:t>
            </a:r>
            <a:r>
              <a:rPr lang="en-US" sz="900" dirty="0" err="1"/>
              <a:t>Í</a:t>
            </a:r>
            <a:r>
              <a:rPr lang="en-US" sz="900" dirty="0"/>
              <a:t>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Derler</a:t>
            </a:r>
            <a:r>
              <a:rPr lang="en-US" sz="900" dirty="0"/>
              <a:t>, P., </a:t>
            </a:r>
            <a:r>
              <a:rPr lang="en-US" sz="900" dirty="0" err="1"/>
              <a:t>Castrillon</a:t>
            </a:r>
            <a:r>
              <a:rPr lang="en-US" sz="900" dirty="0"/>
              <a:t>, J., Lee, E. A., &amp; </a:t>
            </a:r>
            <a:r>
              <a:rPr lang="en-US" sz="900" dirty="0" err="1"/>
              <a:t>Sangiovanni-Vincentelli</a:t>
            </a:r>
            <a:r>
              <a:rPr lang="en-US" sz="900" dirty="0"/>
              <a:t>, A. (2019). Reactors: A deterministic model for </a:t>
            </a:r>
            <a:r>
              <a:rPr lang="en-US" sz="900" dirty="0" err="1"/>
              <a:t>composable</a:t>
            </a:r>
            <a:r>
              <a:rPr lang="en-US" sz="900" dirty="0"/>
              <a:t> reactive systems. In </a:t>
            </a:r>
            <a:r>
              <a:rPr lang="en-US" sz="900" i="1" dirty="0"/>
              <a:t>Cyber Physical Systems. Model-Based Design</a:t>
            </a:r>
            <a:r>
              <a:rPr lang="en-US" sz="900" dirty="0"/>
              <a:t> (pp. 59-85). Springer, Cham.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0196" y="4443071"/>
            <a:ext cx="8596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[16] </a:t>
            </a:r>
            <a:r>
              <a:rPr lang="en-US" sz="900" dirty="0" err="1" smtClean="0"/>
              <a:t>Lohstroh</a:t>
            </a:r>
            <a:r>
              <a:rPr lang="en-US" sz="900" dirty="0"/>
              <a:t>, M., </a:t>
            </a:r>
            <a:r>
              <a:rPr lang="en-US" sz="900" dirty="0" err="1"/>
              <a:t>Schoeberl</a:t>
            </a:r>
            <a:r>
              <a:rPr lang="en-US" sz="900" dirty="0"/>
              <a:t>, M.,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</a:t>
            </a:r>
            <a:r>
              <a:rPr lang="en-US" sz="900" dirty="0" err="1"/>
              <a:t>Wasicek</a:t>
            </a:r>
            <a:r>
              <a:rPr lang="en-US" sz="900" dirty="0"/>
              <a:t>, A., Gill, C., </a:t>
            </a:r>
            <a:r>
              <a:rPr lang="en-US" sz="900" dirty="0" err="1"/>
              <a:t>Sirjani</a:t>
            </a:r>
            <a:r>
              <a:rPr lang="en-US" sz="900" dirty="0"/>
              <a:t>, M., &amp; Lee, E. A. (2019, June). Actors revisited for time-critical systems. In </a:t>
            </a:r>
            <a:r>
              <a:rPr lang="en-US" sz="900" i="1" dirty="0"/>
              <a:t>2019 56th ACM/IEEE Design Automation Conference (DAC)</a:t>
            </a:r>
            <a:r>
              <a:rPr lang="en-US" sz="900" dirty="0"/>
              <a:t> (pp. 1-4). IEEE.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196" y="3810168"/>
            <a:ext cx="8596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[14] </a:t>
            </a:r>
            <a:r>
              <a:rPr lang="en-US" sz="900" dirty="0" err="1" smtClean="0"/>
              <a:t>Lohstroh</a:t>
            </a:r>
            <a:r>
              <a:rPr lang="en-US" sz="900" dirty="0"/>
              <a:t>, </a:t>
            </a:r>
            <a:r>
              <a:rPr lang="en-US" sz="900" dirty="0" smtClean="0"/>
              <a:t>M, Menard, M, </a:t>
            </a:r>
            <a:r>
              <a:rPr lang="en-US" sz="900" dirty="0" err="1" smtClean="0"/>
              <a:t>Bateni</a:t>
            </a:r>
            <a:r>
              <a:rPr lang="en-US" sz="900" dirty="0" smtClean="0"/>
              <a:t>, S &amp; Lee</a:t>
            </a:r>
            <a:r>
              <a:rPr lang="en-US" sz="900" dirty="0"/>
              <a:t>, E. A</a:t>
            </a:r>
            <a:r>
              <a:rPr lang="en-US" sz="900" dirty="0" smtClean="0"/>
              <a:t>.. </a:t>
            </a:r>
            <a:r>
              <a:rPr lang="en-US" sz="900" dirty="0"/>
              <a:t>(</a:t>
            </a:r>
            <a:r>
              <a:rPr lang="en-US" sz="900" dirty="0" smtClean="0"/>
              <a:t>2021). </a:t>
            </a:r>
            <a:r>
              <a:rPr lang="en-US" sz="900" dirty="0"/>
              <a:t>Toward a Lingua Franca for Deterministic Concurrent Systems </a:t>
            </a:r>
            <a:r>
              <a:rPr lang="en-US" sz="900" dirty="0" smtClean="0"/>
              <a:t>. To appear in </a:t>
            </a:r>
            <a:r>
              <a:rPr lang="en-US" sz="900" i="1" dirty="0" smtClean="0"/>
              <a:t>ACM Transactions in Embedded Computing Systems</a:t>
            </a:r>
            <a:r>
              <a:rPr lang="en-US" sz="900" dirty="0" smtClean="0"/>
              <a:t>. 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247023" y="3212821"/>
            <a:ext cx="70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[12</a:t>
            </a:r>
            <a:r>
              <a:rPr lang="en-US" sz="900" dirty="0"/>
              <a:t>] </a:t>
            </a:r>
            <a:r>
              <a:rPr lang="en-US" sz="900" b="1" dirty="0" err="1"/>
              <a:t>Goens</a:t>
            </a:r>
            <a:r>
              <a:rPr lang="en-US" sz="900" b="1" dirty="0"/>
              <a:t>, A</a:t>
            </a:r>
            <a:r>
              <a:rPr lang="en-US" sz="900" dirty="0"/>
              <a:t>., Menard, C., &amp; </a:t>
            </a:r>
            <a:r>
              <a:rPr lang="en-US" sz="900" dirty="0" err="1"/>
              <a:t>Castrillon</a:t>
            </a:r>
            <a:r>
              <a:rPr lang="en-US" sz="900" dirty="0"/>
              <a:t>, J. (2019, July). On Compact Mappings for Multicore Systems. In </a:t>
            </a:r>
            <a:r>
              <a:rPr lang="en-US" sz="900" i="1" dirty="0"/>
              <a:t>International Conference on Embedded Computer Systems</a:t>
            </a:r>
            <a:r>
              <a:rPr lang="en-US" sz="900" dirty="0"/>
              <a:t> (pp. 325-335). Springer, Cham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006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Ptolemy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00800" y="1030205"/>
            <a:ext cx="2743200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Multiple </a:t>
            </a:r>
            <a:r>
              <a:rPr lang="en-US" dirty="0" err="1" smtClean="0"/>
              <a:t>MoCs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Focus on Semantics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No DSE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030205"/>
            <a:ext cx="5887271" cy="3380181"/>
          </a:xfrm>
        </p:spPr>
      </p:pic>
    </p:spTree>
    <p:extLst>
      <p:ext uri="{BB962C8B-B14F-4D97-AF65-F5344CB8AC3E}">
        <p14:creationId xmlns:p14="http://schemas.microsoft.com/office/powerpoint/2010/main" val="11224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se-Up Photo Of Cat's P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29289"/>
            <a:ext cx="513991" cy="3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Difficulties Programming (contd.)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6913562" cy="1941320"/>
          </a:xfrm>
        </p:spPr>
        <p:txBody>
          <a:bodyPr/>
          <a:lstStyle/>
          <a:p>
            <a:r>
              <a:rPr lang="en-US" dirty="0" smtClean="0"/>
              <a:t>Programming languages: abstraction</a:t>
            </a:r>
            <a:r>
              <a:rPr lang="en-US" dirty="0" smtClean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(e.g. C)</a:t>
            </a: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Higher-level: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abstraction</a:t>
            </a:r>
            <a:r>
              <a:rPr lang="en-US" dirty="0" smtClean="0">
                <a:sym typeface="Wingdings"/>
              </a:rPr>
              <a:t> (e.g. Haskell)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Dataflow:</a:t>
            </a:r>
            <a:endParaRPr lang="de-DE" dirty="0" smtClean="0">
              <a:sym typeface="Wingdings"/>
            </a:endParaRPr>
          </a:p>
        </p:txBody>
      </p:sp>
      <p:pic>
        <p:nvPicPr>
          <p:cNvPr id="1036" name="Picture 12" descr="erson in Black Hoodie Sitting on Gray Concrete W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96093"/>
            <a:ext cx="563786" cy="3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nese Lucky Coin C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48" y="3771209"/>
            <a:ext cx="598542" cy="39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ange Tabby Cat on Brown Wooden 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71" y="3782310"/>
            <a:ext cx="698761" cy="4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e and Black Cat Sitting on T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45" y="3759347"/>
            <a:ext cx="325869" cy="4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own Mountain Covered With Clou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93" y="3769550"/>
            <a:ext cx="338641" cy="4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563"/>
            <a:ext cx="2417660" cy="84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8" y="2617386"/>
            <a:ext cx="3789260" cy="29649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35975" y="3363206"/>
            <a:ext cx="1336396" cy="12748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Tw Cen MT"/>
                <a:cs typeface="Tw Cen MT"/>
              </a:rPr>
              <a:t>r</a:t>
            </a:r>
            <a:r>
              <a:rPr lang="en-US" sz="1100" dirty="0" err="1" smtClean="0">
                <a:solidFill>
                  <a:schemeClr val="tx1"/>
                </a:solidFill>
                <a:latin typeface="Tw Cen MT"/>
                <a:cs typeface="Tw Cen MT"/>
              </a:rPr>
              <a:t>ead_picture</a:t>
            </a:r>
            <a:endParaRPr lang="en-US" sz="11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13336" y="3363206"/>
            <a:ext cx="1336396" cy="12748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Tw Cen MT"/>
                <a:cs typeface="Tw Cen MT"/>
              </a:rPr>
              <a:t>c</a:t>
            </a:r>
            <a:r>
              <a:rPr lang="en-US" sz="1100" dirty="0" err="1" smtClean="0">
                <a:solidFill>
                  <a:schemeClr val="tx1"/>
                </a:solidFill>
                <a:latin typeface="Tw Cen MT"/>
                <a:cs typeface="Tw Cen MT"/>
              </a:rPr>
              <a:t>ontains_cats</a:t>
            </a:r>
            <a:endParaRPr lang="en-US" sz="11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17" name="Straight Arrow Connector 16"/>
          <p:cNvCxnSpPr>
            <a:stCxn id="1038" idx="3"/>
            <a:endCxn id="10" idx="2"/>
          </p:cNvCxnSpPr>
          <p:nvPr/>
        </p:nvCxnSpPr>
        <p:spPr>
          <a:xfrm>
            <a:off x="2731934" y="3995511"/>
            <a:ext cx="404041" cy="510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6"/>
            <a:endCxn id="19" idx="2"/>
          </p:cNvCxnSpPr>
          <p:nvPr/>
        </p:nvCxnSpPr>
        <p:spPr>
          <a:xfrm>
            <a:off x="4472371" y="4000619"/>
            <a:ext cx="44096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range Tabby Cat on Brown Wooden Cha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971" y="3798535"/>
            <a:ext cx="698761" cy="4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ite and Black Cat Sitting on Tab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65" y="3790950"/>
            <a:ext cx="325869" cy="4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lose-Up Photo Of Cat's P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47" y="3829289"/>
            <a:ext cx="513991" cy="3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>
            <a:stCxn id="19" idx="6"/>
            <a:endCxn id="45" idx="1"/>
          </p:cNvCxnSpPr>
          <p:nvPr/>
        </p:nvCxnSpPr>
        <p:spPr>
          <a:xfrm>
            <a:off x="6249732" y="4000619"/>
            <a:ext cx="457915" cy="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ular Callout 38"/>
          <p:cNvSpPr/>
          <p:nvPr/>
        </p:nvSpPr>
        <p:spPr>
          <a:xfrm>
            <a:off x="5930202" y="1127805"/>
            <a:ext cx="2057400" cy="817984"/>
          </a:xfrm>
          <a:prstGeom prst="wedgeRectCallout">
            <a:avLst>
              <a:gd name="adj1" fmla="val -126027"/>
              <a:gd name="adj2" fmla="val 767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Specified order: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sequential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52" name="Rectangular Callout 51"/>
          <p:cNvSpPr/>
          <p:nvPr/>
        </p:nvSpPr>
        <p:spPr>
          <a:xfrm>
            <a:off x="5930202" y="2390465"/>
            <a:ext cx="2057400" cy="817984"/>
          </a:xfrm>
          <a:prstGeom prst="wedgeRectCallout">
            <a:avLst>
              <a:gd name="adj1" fmla="val -123611"/>
              <a:gd name="adj2" fmla="val 120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Order unspecified: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w Cen MT"/>
                <a:cs typeface="Tw Cen MT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oncurrent!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4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618"/>
    </mc:Choice>
    <mc:Fallback>
      <p:transition spd="slow" advTm="21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39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5G Use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7242302" cy="244948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85605" y="895350"/>
            <a:ext cx="8569325" cy="3743994"/>
          </a:xfrm>
        </p:spPr>
        <p:txBody>
          <a:bodyPr/>
          <a:lstStyle/>
          <a:p>
            <a:r>
              <a:rPr lang="en-US" dirty="0" smtClean="0"/>
              <a:t>Reactors</a:t>
            </a:r>
          </a:p>
          <a:p>
            <a:r>
              <a:rPr lang="en-US" dirty="0" err="1" smtClean="0"/>
              <a:t>TETRiS</a:t>
            </a:r>
            <a:r>
              <a:rPr lang="en-US" dirty="0" smtClean="0"/>
              <a:t> (</a:t>
            </a:r>
            <a:r>
              <a:rPr lang="en-US" dirty="0" err="1" smtClean="0"/>
              <a:t>WiP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MAPS/SLX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0" y="855766"/>
            <a:ext cx="2522913" cy="1377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84" b="69205"/>
          <a:stretch/>
        </p:blipFill>
        <p:spPr>
          <a:xfrm>
            <a:off x="130751" y="2365033"/>
            <a:ext cx="2763889" cy="5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58068"/>
            <a:ext cx="5587795" cy="1616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88"/>
          <a:stretch/>
        </p:blipFill>
        <p:spPr>
          <a:xfrm>
            <a:off x="762000" y="3348700"/>
            <a:ext cx="1052512" cy="958850"/>
          </a:xfrm>
          <a:prstGeom prst="rect">
            <a:avLst/>
          </a:prstGeom>
        </p:spPr>
      </p:pic>
      <p:pic>
        <p:nvPicPr>
          <p:cNvPr id="11266" name="Picture 2" descr="ttps://www.silexica.com/wp-content/uploads/2017/05/silexi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18276"/>
            <a:ext cx="2782511" cy="8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Application </a:t>
            </a:r>
            <a:r>
              <a:rPr lang="en-US" dirty="0" smtClean="0"/>
              <a:t>Symmetries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" y="1158407"/>
            <a:ext cx="5685898" cy="30980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02523" y="916225"/>
            <a:ext cx="3077102" cy="358240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Same for applications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Careful: identical code does not mean symmetry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Safe symmetry: DLP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Orbits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71550"/>
            <a:ext cx="3935413" cy="16102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2853053"/>
            <a:ext cx="3935413" cy="1554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7" y="1504950"/>
            <a:ext cx="3161685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10" y="3503931"/>
            <a:ext cx="2217238" cy="199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29200" y="4634805"/>
            <a:ext cx="2438378" cy="446812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Copyright 2018 </a:t>
            </a:r>
            <a:r>
              <a:rPr lang="en-US" sz="1400" smtClean="0"/>
              <a:t>Andrés Goens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Action on Mappings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2119"/>
            <a:ext cx="2627545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32119"/>
            <a:ext cx="3352800" cy="3426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584" y="1004471"/>
            <a:ext cx="2429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Groups (global symmetries)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2974" y="1004471"/>
            <a:ext cx="341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Inverse Semigroups (partial symmetries)</a:t>
            </a: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45" y="2107282"/>
            <a:ext cx="2427593" cy="24378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878" y="2107282"/>
            <a:ext cx="2427593" cy="2437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41" y="2107282"/>
            <a:ext cx="2427593" cy="243789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Intuition Symmetries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98" y="767834"/>
            <a:ext cx="270712" cy="263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54" y="1029914"/>
            <a:ext cx="266899" cy="266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40" y="1214632"/>
            <a:ext cx="270712" cy="2668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097" y="1569812"/>
            <a:ext cx="270712" cy="266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111" y="1733383"/>
            <a:ext cx="266899" cy="266899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967896" y="878406"/>
            <a:ext cx="1072600" cy="988427"/>
            <a:chOff x="1406787" y="849302"/>
            <a:chExt cx="1072600" cy="9884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3718" y="849302"/>
              <a:ext cx="495669" cy="2554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3089" y="1180014"/>
              <a:ext cx="480418" cy="1753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0815" y="1645180"/>
              <a:ext cx="476605" cy="1677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06787" y="1620397"/>
              <a:ext cx="415600" cy="2173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2649" y="1134259"/>
              <a:ext cx="449915" cy="35840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0309" y="1448645"/>
            <a:ext cx="270712" cy="2668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67763" y="1209118"/>
            <a:ext cx="216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Application (task graph)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81" y="695125"/>
            <a:ext cx="270712" cy="263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837" y="957205"/>
            <a:ext cx="266899" cy="2668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023" y="1141923"/>
            <a:ext cx="270712" cy="26689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980" y="1497103"/>
            <a:ext cx="270712" cy="2668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994" y="1660674"/>
            <a:ext cx="266899" cy="266899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6472779" y="805697"/>
            <a:ext cx="1072600" cy="988427"/>
            <a:chOff x="3911749" y="810883"/>
            <a:chExt cx="1072600" cy="98842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8680" y="810883"/>
              <a:ext cx="495669" cy="25546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8051" y="1141595"/>
              <a:ext cx="480418" cy="17539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5777" y="1606761"/>
              <a:ext cx="476605" cy="16776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11749" y="1581978"/>
              <a:ext cx="415600" cy="21733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17611" y="1095840"/>
              <a:ext cx="449915" cy="358407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192" y="1375936"/>
            <a:ext cx="270712" cy="2668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14" y="687923"/>
            <a:ext cx="270712" cy="2630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70" y="950003"/>
            <a:ext cx="266899" cy="2668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56" y="1134721"/>
            <a:ext cx="270712" cy="2668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513" y="1489901"/>
            <a:ext cx="270712" cy="26689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527" y="1653472"/>
            <a:ext cx="266899" cy="266899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908312" y="798495"/>
            <a:ext cx="1072600" cy="988427"/>
            <a:chOff x="6523376" y="769391"/>
            <a:chExt cx="1072600" cy="98842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0307" y="769391"/>
              <a:ext cx="495669" cy="2554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9678" y="1100103"/>
              <a:ext cx="480418" cy="17539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7404" y="1565269"/>
              <a:ext cx="476605" cy="16776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23376" y="1540486"/>
              <a:ext cx="415600" cy="2173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9238" y="1054348"/>
              <a:ext cx="449915" cy="358407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25" y="1368734"/>
            <a:ext cx="270712" cy="26689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165672" y="2122725"/>
            <a:ext cx="1339182" cy="1849730"/>
            <a:chOff x="604563" y="2093621"/>
            <a:chExt cx="1339182" cy="1849730"/>
          </a:xfrm>
        </p:grpSpPr>
        <p:sp>
          <p:nvSpPr>
            <p:cNvPr id="62" name="Rectangle 61"/>
            <p:cNvSpPr/>
            <p:nvPr/>
          </p:nvSpPr>
          <p:spPr>
            <a:xfrm>
              <a:off x="604563" y="2093621"/>
              <a:ext cx="628924" cy="1849729"/>
            </a:xfrm>
            <a:prstGeom prst="rect">
              <a:avLst/>
            </a:pr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33487" y="2724151"/>
              <a:ext cx="710258" cy="1219200"/>
            </a:xfrm>
            <a:prstGeom prst="rect">
              <a:avLst/>
            </a:prstGeom>
            <a:solidFill>
              <a:schemeClr val="accent2">
                <a:lumMod val="75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rot="5400000">
            <a:off x="3444625" y="2645396"/>
            <a:ext cx="541355" cy="488282"/>
            <a:chOff x="5037222" y="3877240"/>
            <a:chExt cx="541355" cy="488282"/>
          </a:xfrm>
        </p:grpSpPr>
        <p:cxnSp>
          <p:nvCxnSpPr>
            <p:cNvPr id="72" name="Straight Arrow Connector 71"/>
            <p:cNvCxnSpPr/>
            <p:nvPr/>
          </p:nvCxnSpPr>
          <p:spPr>
            <a:xfrm flipH="1">
              <a:off x="5037222" y="4354461"/>
              <a:ext cx="541355" cy="97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568857" y="3877240"/>
              <a:ext cx="0" cy="48828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3327213" y="4551211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latin typeface="Tw Cen MT"/>
                <a:cs typeface="Tw Cen MT"/>
              </a:rPr>
              <a:t>dist</a:t>
            </a:r>
            <a:r>
              <a:rPr lang="en-US" sz="1600" dirty="0" smtClean="0">
                <a:solidFill>
                  <a:srgbClr val="FF0000"/>
                </a:solidFill>
                <a:latin typeface="Tw Cen MT"/>
                <a:cs typeface="Tw Cen MT"/>
              </a:rPr>
              <a:t> = 2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381819" y="2493752"/>
            <a:ext cx="0" cy="4882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3037" y="4545175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FF0000"/>
                </a:solidFill>
                <a:latin typeface="Tw Cen MT"/>
                <a:cs typeface="Tw Cen MT"/>
              </a:rPr>
              <a:t>dist</a:t>
            </a:r>
            <a:r>
              <a:rPr lang="en-US" sz="1600" dirty="0" smtClean="0">
                <a:solidFill>
                  <a:srgbClr val="FF0000"/>
                </a:solidFill>
                <a:latin typeface="Tw Cen MT"/>
                <a:cs typeface="Tw Cen MT"/>
              </a:rPr>
              <a:t> = 1</a:t>
            </a:r>
          </a:p>
        </p:txBody>
      </p:sp>
      <p:sp>
        <p:nvSpPr>
          <p:cNvPr id="88" name="Rectangular Callout 87"/>
          <p:cNvSpPr/>
          <p:nvPr/>
        </p:nvSpPr>
        <p:spPr>
          <a:xfrm>
            <a:off x="5515177" y="991691"/>
            <a:ext cx="1510667" cy="900336"/>
          </a:xfrm>
          <a:prstGeom prst="wedgeRectCallout">
            <a:avLst>
              <a:gd name="adj1" fmla="val 30139"/>
              <a:gd name="adj2" fmla="val 638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185300" y="990564"/>
            <a:ext cx="1510667" cy="900336"/>
          </a:xfrm>
          <a:prstGeom prst="wedgeRectCallout">
            <a:avLst>
              <a:gd name="adj1" fmla="val -31187"/>
              <a:gd name="adj2" fmla="val 691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718448" y="1249043"/>
            <a:ext cx="1866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Equivalent mappings</a:t>
            </a:r>
          </a:p>
        </p:txBody>
      </p:sp>
      <p:sp>
        <p:nvSpPr>
          <p:cNvPr id="91" name="Rectangular Callout 90"/>
          <p:cNvSpPr/>
          <p:nvPr/>
        </p:nvSpPr>
        <p:spPr>
          <a:xfrm>
            <a:off x="2113593" y="1046766"/>
            <a:ext cx="1510667" cy="900336"/>
          </a:xfrm>
          <a:prstGeom prst="wedgeRectCallout">
            <a:avLst>
              <a:gd name="adj1" fmla="val 30139"/>
              <a:gd name="adj2" fmla="val 638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2" name="Rectangular Callout 91"/>
          <p:cNvSpPr/>
          <p:nvPr/>
        </p:nvSpPr>
        <p:spPr>
          <a:xfrm>
            <a:off x="1007819" y="1060201"/>
            <a:ext cx="1510667" cy="900336"/>
          </a:xfrm>
          <a:prstGeom prst="wedgeRectCallout">
            <a:avLst>
              <a:gd name="adj1" fmla="val -31187"/>
              <a:gd name="adj2" fmla="val 6918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45205" y="1331681"/>
            <a:ext cx="2230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Not equivalent mappings</a:t>
            </a:r>
          </a:p>
        </p:txBody>
      </p:sp>
    </p:spTree>
    <p:extLst>
      <p:ext uri="{BB962C8B-B14F-4D97-AF65-F5344CB8AC3E}">
        <p14:creationId xmlns:p14="http://schemas.microsoft.com/office/powerpoint/2010/main" val="10202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62 C -0.02813 -0.00525 -0.05573 -0.0105 -0.06424 0.01605 C -0.07274 0.04228 -0.05244 0.13395 -0.05174 0.1574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C -0.03211 -0.02654 -0.06406 -0.05308 -0.07864 -0.03148 C -0.0934 -0.00987 -0.08802 0.12994 -0.08802 0.13025 L -0.08802 0.12994 " pathEditMode="relative" rAng="0" ptsTypes="AAAA">
                                      <p:cBhvr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45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5679E-6 C -0.046 -0.01635 -0.09201 -0.03271 -0.09687 0.02871 C -0.10191 0.08982 -0.02968 0.3676 -0.02968 0.36791 " pathEditMode="relative" rAng="0" ptsTypes="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176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C 0.00486 0.1179 0.01007 0.23611 -0.01823 0.30309 C -0.04653 0.37037 -0.16927 0.40278 -0.16927 0.40309 " pathEditMode="relative" rAng="0" ptsTypes="A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201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2.96296E-6 C 0.01788 0.13919 0.03628 0.2787 0.0092 0.35401 C -0.01806 0.42901 -0.16372 0.45031 -0.16372 0.45092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225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35802E-6 C -0.03732 0.08951 -0.0743 0.17901 -0.09097 0.26821 C -0.10747 0.35772 -0.09965 0.53611 -0.09965 0.53642 " pathEditMode="relative" rAng="0" ptsTypes="AAA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268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C 0.05695 -0.01451 0.11441 -0.02932 0.14618 0.04105 C 0.17813 0.1108 0.1915 0.42068 0.1915 0.42129 L 0.1915 0.42068 L 0.1915 0.42129 " pathEditMode="relative" rAng="0" ptsTypes="AAAAA">
                                      <p:cBhvr>
                                        <p:cTn id="4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66" y="204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5679E-6 C -0.01024 0.05493 -0.02031 0.11018 -0.02135 0.19351 C -0.02257 0.27685 -0.00677 0.5 -0.00677 0.5003 " pathEditMode="relative" rAng="0" ptsTypes="AAA">
                                      <p:cBhvr>
                                        <p:cTn id="4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50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61 C 0.01215 0.07685 0.02344 0.1537 0.01059 0.22376 C -0.00243 0.29382 -0.07656 0.4216 -0.07656 0.42191 " pathEditMode="relative" rAng="0" ptsTypes="AAA">
                                      <p:cBhvr>
                                        <p:cTn id="4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210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7 C -0.00121 0.12623 -0.00225 0.25309 -0.01389 0.33086 C -0.02552 0.40895 -0.06996 0.4679 -0.06996 0.46852 " pathEditMode="relative" rAng="0" ptsTypes="AAA">
                                      <p:cBhvr>
                                        <p:cTn id="4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2342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2222 C 0.03837 0.00062 0.07223 0.02346 0.08073 0.12284 C 0.08907 0.22253 0.05521 0.575 0.05521 0.57531 " pathEditMode="relative" rAng="0" ptsTypes="AAA">
                                      <p:cBhvr>
                                        <p:cTn id="5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987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2.96296E-6 C 0.01563 0.09907 0.03073 0.19815 0.0408 0.30463 C 0.0507 0.4108 0.06059 0.63796 0.06059 0.63827 " pathEditMode="relative" rAng="0" ptsTypes="AAA">
                                      <p:cBhvr>
                                        <p:cTn id="5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123 C 0.0566 -0.0074 0.11372 -0.01388 0.17414 -0.00216 C 0.23473 0.00926 0.32553 0.03673 0.36268 0.06883 C 0.4 0.10093 0.39792 0.19136 0.39792 0.19167 L 0.39792 0.19136 " pathEditMode="relative" rAng="0" ptsTypes="AAAAA">
                                      <p:cBhvr>
                                        <p:cTn id="6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4.69136E-6 C -0.0092 0.05061 -0.01945 0.10123 -0.01129 0.12993 C -0.00313 0.15895 0.05017 0.17314 0.05017 0.17376 " pathEditMode="relative" rAng="0" ptsTypes="AAA">
                                      <p:cBhvr>
                                        <p:cTn id="9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86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8.64198E-7 C 0.01702 0.01482 0.02396 0.02994 0.02466 0.05432 C 0.02501 0.0784 0.01303 0.14414 0.01303 0.14475 " pathEditMode="relative" rAng="0" ptsTypes="AAA">
                                      <p:cBhvr>
                                        <p:cTn id="9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7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2716E-6 C -0.01771 0.05155 -0.03541 0.1034 -0.03489 0.16821 C -0.03455 0.23334 0.00278 0.38982 0.00278 0.39013 " pathEditMode="relative" rAng="0" ptsTypes="AAA">
                                      <p:cBhvr>
                                        <p:cTn id="9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1950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7.40741E-7 C 0.00643 0.05772 0.01285 0.11574 0.00886 0.20586 C 0.00504 0.29568 -0.01024 0.48025 -0.02274 0.53951 C -0.03524 0.59876 -0.06562 0.56142 -0.06562 0.56173 " pathEditMode="relative" rAng="0" ptsTypes="AAAA">
                                      <p:cBhvr>
                                        <p:cTn id="10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28642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C -0.0099 0.0963 -0.01962 0.1926 -0.0408 0.26976 C -0.06181 0.34723 -0.11268 0.43149 -0.12726 0.4642 " pathEditMode="relative" rAng="0" ptsTypes="AAA">
                                      <p:cBhvr>
                                        <p:cTn id="10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2" y="2321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C -0.00139 0.13488 -0.00278 0.26975 -0.02552 0.33982 C -0.04844 0.40957 -0.13698 0.41945 -0.13698 0.41975 " pathEditMode="relative" rAng="0" ptsTypes="AAA">
                                      <p:cBhvr>
                                        <p:cTn id="10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4" grpId="0"/>
      <p:bldP spid="86" grpId="0"/>
      <p:bldP spid="88" grpId="0" animBg="1"/>
      <p:bldP spid="89" grpId="0" animBg="1"/>
      <p:bldP spid="90" grpId="0"/>
      <p:bldP spid="91" grpId="0" animBg="1"/>
      <p:bldP spid="92" grpId="0" animBg="1"/>
      <p:bldP spid="9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Formalism (Groups)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891672"/>
            <a:ext cx="1373632" cy="1373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199134"/>
            <a:ext cx="1373632" cy="1373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32" y="1199134"/>
            <a:ext cx="1373632" cy="1373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232" y="2893789"/>
            <a:ext cx="1373632" cy="1373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853" y="1352550"/>
            <a:ext cx="1791694" cy="17618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2975" y="1581150"/>
            <a:ext cx="2001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Do nothing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Rotate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Reflect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Combine any of the above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372" y="609022"/>
            <a:ext cx="1308100" cy="133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093" y="913458"/>
            <a:ext cx="1846508" cy="3606978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890403" y="3114089"/>
            <a:ext cx="2247210" cy="1550700"/>
          </a:xfrm>
          <a:prstGeom prst="wedgeRectCallout">
            <a:avLst>
              <a:gd name="adj1" fmla="val -16947"/>
              <a:gd name="adj2" fmla="val -611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A total of 8 different transformations (Dihedral group D</a:t>
            </a:r>
            <a:r>
              <a:rPr lang="en-US" baseline="-25000" dirty="0" smtClean="0">
                <a:solidFill>
                  <a:schemeClr val="tx1"/>
                </a:solidFill>
                <a:latin typeface="Tw Cen MT"/>
                <a:cs typeface="Tw Cen MT"/>
              </a:rPr>
              <a:t>8</a:t>
            </a:r>
            <a:r>
              <a:rPr lang="en-US" dirty="0" smtClean="0">
                <a:solidFill>
                  <a:schemeClr val="tx1"/>
                </a:solidFill>
                <a:latin typeface="Tw Cen MT"/>
                <a:cs typeface="Tw Cen MT"/>
              </a:rPr>
              <a:t>)</a:t>
            </a:r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117" y="929471"/>
            <a:ext cx="258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Which transformations leave </a:t>
            </a:r>
            <a:r>
              <a:rPr lang="en-US" sz="1600" smtClean="0">
                <a:latin typeface="Tw Cen MT"/>
                <a:cs typeface="Tw Cen MT"/>
              </a:rPr>
              <a:t>the structure unchanged?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2786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-2.5E-6 0.329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65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4568E-6 L 0.18576 -0.003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 -0.329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18576 3.33333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0.18576 3.33333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-0.18576 0.000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6" y="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18576 3.33333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4568E-6 L 0.18576 -0.0003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181600" y="971550"/>
            <a:ext cx="3269839" cy="3283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81132" y="971549"/>
            <a:ext cx="838668" cy="333216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Backup: More symmetry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1352550"/>
            <a:ext cx="2333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Groups: global symmetries. Is that all?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Partial symmetries: inverse semigroups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Tw Cen MT"/>
                <a:cs typeface="Tw Cen MT"/>
              </a:rPr>
              <a:t>Application symmetries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8" y="3028950"/>
            <a:ext cx="352302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4.32099E-6 L 0.09219 -4.3209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Backup: Inverse Semigroups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5288" y="1322608"/>
            <a:ext cx="8569325" cy="29300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29200" y="4634805"/>
            <a:ext cx="2438378" cy="446812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Copyright 2018 </a:t>
            </a:r>
            <a:r>
              <a:rPr lang="en-US" sz="1400" smtClean="0"/>
              <a:t>Andrés Goens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987552"/>
            <a:ext cx="3625620" cy="33616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Problem</a:t>
            </a:r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12317" r="3581" b="14687"/>
          <a:stretch/>
        </p:blipFill>
        <p:spPr>
          <a:xfrm>
            <a:off x="621792" y="1344168"/>
            <a:ext cx="8564532" cy="2980944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4782" r="1666" b="11939"/>
          <a:stretch/>
        </p:blipFill>
        <p:spPr>
          <a:xfrm>
            <a:off x="758952" y="1143000"/>
            <a:ext cx="8412480" cy="3218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93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59"/>
    </mc:Choice>
    <mc:Fallback>
      <p:transition spd="slow" advTm="15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Architecture Complexity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50326"/>
            <a:ext cx="2001172" cy="18605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AutoShape 2" descr="ile:Siemens SAB 8086 die.JPG - Wikimedia Commons"/>
          <p:cNvSpPr>
            <a:spLocks noChangeAspect="1" noChangeArrowheads="1"/>
          </p:cNvSpPr>
          <p:nvPr/>
        </p:nvSpPr>
        <p:spPr bwMode="auto">
          <a:xfrm>
            <a:off x="0" y="0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RM2 - Microarchitectures - Acorn - WikiCh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4" y="1585727"/>
            <a:ext cx="1693344" cy="15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980" y="3716850"/>
            <a:ext cx="245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w Cen MT"/>
                <a:cs typeface="Tw Cen MT"/>
              </a:rPr>
              <a:t>[source: </a:t>
            </a:r>
            <a:r>
              <a:rPr lang="en-US" sz="900" dirty="0" smtClean="0">
                <a:latin typeface="Tw Cen MT"/>
                <a:cs typeface="Tw Cen MT"/>
              </a:rPr>
              <a:t>https</a:t>
            </a:r>
            <a:r>
              <a:rPr lang="en-US" sz="900" dirty="0">
                <a:latin typeface="Tw Cen MT"/>
                <a:cs typeface="Tw Cen MT"/>
              </a:rPr>
              <a:t>://</a:t>
            </a:r>
            <a:r>
              <a:rPr lang="en-US" sz="900" dirty="0" err="1" smtClean="0">
                <a:latin typeface="Tw Cen MT"/>
                <a:cs typeface="Tw Cen MT"/>
              </a:rPr>
              <a:t>en.wikichip.org</a:t>
            </a:r>
            <a:r>
              <a:rPr lang="en-US" sz="900" dirty="0" smtClean="0">
                <a:latin typeface="Tw Cen MT"/>
                <a:cs typeface="Tw Cen MT"/>
              </a:rPr>
              <a:t/>
            </a:r>
            <a:br>
              <a:rPr lang="en-US" sz="900" dirty="0" smtClean="0">
                <a:latin typeface="Tw Cen MT"/>
                <a:cs typeface="Tw Cen MT"/>
              </a:rPr>
            </a:br>
            <a:r>
              <a:rPr lang="en-US" sz="900" dirty="0" smtClean="0">
                <a:latin typeface="Tw Cen MT"/>
                <a:cs typeface="Tw Cen MT"/>
              </a:rPr>
              <a:t>/wiki/acorn/microarchitectures/arm2</a:t>
            </a:r>
            <a:r>
              <a:rPr lang="en-US" sz="900" dirty="0" smtClean="0">
                <a:latin typeface="Tw Cen MT"/>
                <a:cs typeface="Tw Cen MT"/>
              </a:rPr>
              <a:t>]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442058" y="1926418"/>
            <a:ext cx="478459" cy="56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206" y="3342915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w Cen MT"/>
                <a:cs typeface="Tw Cen MT"/>
              </a:rPr>
              <a:t>ARM2 (1986)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76600" y="3357086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Tw Cen MT"/>
                <a:cs typeface="Tw Cen MT"/>
              </a:rPr>
              <a:t>Exynos</a:t>
            </a:r>
            <a:r>
              <a:rPr lang="en-US" sz="1600" dirty="0" smtClean="0">
                <a:latin typeface="Tw Cen MT"/>
                <a:cs typeface="Tw Cen MT"/>
              </a:rPr>
              <a:t> 5422 (2014)</a:t>
            </a:r>
            <a:br>
              <a:rPr lang="en-US" sz="1600" dirty="0" smtClean="0">
                <a:latin typeface="Tw Cen MT"/>
                <a:cs typeface="Tw Cen MT"/>
              </a:rPr>
            </a:br>
            <a:r>
              <a:rPr lang="en-US" sz="1600" dirty="0" smtClean="0">
                <a:latin typeface="Tw Cen MT"/>
                <a:cs typeface="Tw Cen MT"/>
              </a:rPr>
              <a:t>ARM </a:t>
            </a:r>
            <a:r>
              <a:rPr lang="en-US" sz="1600" dirty="0" err="1" smtClean="0">
                <a:latin typeface="Tw Cen MT"/>
                <a:cs typeface="Tw Cen MT"/>
              </a:rPr>
              <a:t>big.LITTLE</a:t>
            </a:r>
            <a:endParaRPr lang="en-US" sz="1600" dirty="0" smtClean="0">
              <a:latin typeface="Tw Cen MT"/>
              <a:cs typeface="Tw Cen M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28" y="1601313"/>
            <a:ext cx="2998182" cy="1260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44665" y="3219804"/>
            <a:ext cx="1552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Tw Cen MT"/>
                <a:cs typeface="Tw Cen MT"/>
              </a:rPr>
              <a:t>Kalray</a:t>
            </a:r>
            <a:r>
              <a:rPr lang="en-US" sz="1600" dirty="0" smtClean="0">
                <a:latin typeface="Tw Cen MT"/>
                <a:cs typeface="Tw Cen MT"/>
              </a:rPr>
              <a:t> MPPA3 </a:t>
            </a:r>
          </a:p>
          <a:p>
            <a:pPr algn="ctr"/>
            <a:r>
              <a:rPr lang="en-US" sz="1600" dirty="0" smtClean="0">
                <a:latin typeface="Tw Cen MT"/>
                <a:cs typeface="Tw Cen MT"/>
              </a:rPr>
              <a:t>Coolidge (2020)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361530" y="1926418"/>
            <a:ext cx="478459" cy="5643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078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69"/>
    </mc:Choice>
    <mc:Fallback>
      <p:transition spd="slow" advTm="4056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 smtClean="0"/>
              <a:t>Problem (contd.)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3" y="1065660"/>
            <a:ext cx="1441785" cy="134050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82" y="2950011"/>
            <a:ext cx="2928233" cy="123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28" y="935070"/>
            <a:ext cx="1345930" cy="1265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391427"/>
            <a:ext cx="2277581" cy="223772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219200" y="1733550"/>
            <a:ext cx="86032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44691" y="3564198"/>
            <a:ext cx="860321" cy="15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own Arrow 17"/>
          <p:cNvSpPr/>
          <p:nvPr/>
        </p:nvSpPr>
        <p:spPr>
          <a:xfrm rot="16200000">
            <a:off x="5544969" y="1427006"/>
            <a:ext cx="530244" cy="70247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5543413" y="2857362"/>
            <a:ext cx="544228" cy="713347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7" name="Rectangle 26"/>
          <p:cNvSpPr/>
          <p:nvPr/>
        </p:nvSpPr>
        <p:spPr>
          <a:xfrm rot="19877022">
            <a:off x="6419762" y="2010427"/>
            <a:ext cx="2286000" cy="762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Tw Cen MT"/>
                <a:cs typeface="Tw Cen MT"/>
              </a:rPr>
              <a:t>Structure!</a:t>
            </a:r>
            <a:endParaRPr lang="en-US" sz="40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56976" y="2528669"/>
            <a:ext cx="888738" cy="2074154"/>
            <a:chOff x="193091" y="2446155"/>
            <a:chExt cx="888738" cy="2074154"/>
          </a:xfrm>
        </p:grpSpPr>
        <p:sp>
          <p:nvSpPr>
            <p:cNvPr id="28" name="Oval 27"/>
            <p:cNvSpPr/>
            <p:nvPr/>
          </p:nvSpPr>
          <p:spPr>
            <a:xfrm>
              <a:off x="507267" y="2446155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93835" y="281731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93835" y="3314044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6929" y="281731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96185" y="3314044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3091" y="3790950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4283" y="3790950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07267" y="4185029"/>
              <a:ext cx="284900" cy="335280"/>
            </a:xfrm>
            <a:prstGeom prst="ellipse">
              <a:avLst/>
            </a:prstGeom>
            <a:solidFill>
              <a:srgbClr val="FF666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cxnSp>
          <p:nvCxnSpPr>
            <p:cNvPr id="37" name="Straight Arrow Connector 36"/>
            <p:cNvCxnSpPr>
              <a:stCxn id="28" idx="3"/>
              <a:endCxn id="29" idx="7"/>
            </p:cNvCxnSpPr>
            <p:nvPr/>
          </p:nvCxnSpPr>
          <p:spPr>
            <a:xfrm flipH="1">
              <a:off x="437012" y="2732334"/>
              <a:ext cx="111978" cy="13408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8" idx="5"/>
              <a:endCxn id="31" idx="1"/>
            </p:cNvCxnSpPr>
            <p:nvPr/>
          </p:nvCxnSpPr>
          <p:spPr>
            <a:xfrm>
              <a:off x="750444" y="2732334"/>
              <a:ext cx="88208" cy="13408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9" idx="4"/>
              <a:endCxn id="30" idx="0"/>
            </p:cNvCxnSpPr>
            <p:nvPr/>
          </p:nvCxnSpPr>
          <p:spPr>
            <a:xfrm>
              <a:off x="336285" y="3152599"/>
              <a:ext cx="0" cy="161445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4"/>
              <a:endCxn id="32" idx="0"/>
            </p:cNvCxnSpPr>
            <p:nvPr/>
          </p:nvCxnSpPr>
          <p:spPr>
            <a:xfrm flipH="1">
              <a:off x="938635" y="3152599"/>
              <a:ext cx="744" cy="161445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0" idx="4"/>
              <a:endCxn id="33" idx="0"/>
            </p:cNvCxnSpPr>
            <p:nvPr/>
          </p:nvCxnSpPr>
          <p:spPr>
            <a:xfrm flipH="1">
              <a:off x="335541" y="3649324"/>
              <a:ext cx="744" cy="14162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2" idx="4"/>
              <a:endCxn id="34" idx="0"/>
            </p:cNvCxnSpPr>
            <p:nvPr/>
          </p:nvCxnSpPr>
          <p:spPr>
            <a:xfrm flipH="1">
              <a:off x="936733" y="3649324"/>
              <a:ext cx="1902" cy="141626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3"/>
              <a:endCxn id="35" idx="7"/>
            </p:cNvCxnSpPr>
            <p:nvPr/>
          </p:nvCxnSpPr>
          <p:spPr>
            <a:xfrm flipH="1">
              <a:off x="750444" y="4077129"/>
              <a:ext cx="85562" cy="157001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3" idx="5"/>
              <a:endCxn id="35" idx="1"/>
            </p:cNvCxnSpPr>
            <p:nvPr/>
          </p:nvCxnSpPr>
          <p:spPr>
            <a:xfrm>
              <a:off x="436268" y="4077129"/>
              <a:ext cx="112722" cy="157001"/>
            </a:xfrm>
            <a:prstGeom prst="straightConnector1">
              <a:avLst/>
            </a:prstGeom>
            <a:ln>
              <a:solidFill>
                <a:srgbClr val="FF666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val 113"/>
          <p:cNvSpPr/>
          <p:nvPr/>
        </p:nvSpPr>
        <p:spPr>
          <a:xfrm>
            <a:off x="573553" y="1296999"/>
            <a:ext cx="284900" cy="335280"/>
          </a:xfrm>
          <a:prstGeom prst="ellipse">
            <a:avLst/>
          </a:prstGeom>
          <a:solidFill>
            <a:srgbClr val="FF66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71832" y="1852507"/>
            <a:ext cx="284900" cy="335280"/>
          </a:xfrm>
          <a:prstGeom prst="ellipse">
            <a:avLst/>
          </a:prstGeom>
          <a:solidFill>
            <a:srgbClr val="FF66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123" name="Straight Arrow Connector 122"/>
          <p:cNvCxnSpPr>
            <a:stCxn id="114" idx="4"/>
            <a:endCxn id="116" idx="0"/>
          </p:cNvCxnSpPr>
          <p:nvPr/>
        </p:nvCxnSpPr>
        <p:spPr>
          <a:xfrm flipH="1">
            <a:off x="714282" y="1632279"/>
            <a:ext cx="1721" cy="220228"/>
          </a:xfrm>
          <a:prstGeom prst="straightConnector1">
            <a:avLst/>
          </a:prstGeom>
          <a:ln>
            <a:solidFill>
              <a:srgbClr val="FF666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545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95"/>
    </mc:Choice>
    <mc:Fallback>
      <p:transition spd="slow" advTm="137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7316" y="970548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Models in Software Synthesis</a:t>
            </a:r>
            <a:br>
              <a:rPr lang="en-US" dirty="0" smtClean="0"/>
            </a:br>
            <a:endParaRPr lang="en-US" dirty="0" smtClean="0"/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 Structure: Symmetries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Leveraging Symmetries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Structures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Models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5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5"/>
    </mc:Choice>
    <mc:Fallback>
      <p:transition spd="slow" advTm="2704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Software Synthesis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5" y="1809750"/>
            <a:ext cx="7480300" cy="2400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" charset="2"/>
              <a:buChar char="q"/>
              <a:defRPr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12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SzPct val="12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Inspired by hardware (high-level) synthesis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Software is more flexible (if we can get away with 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8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21"/>
    </mc:Choice>
    <mc:Fallback>
      <p:transition spd="slow" advTm="14632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|2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5|2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4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5|40.4|30.5|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7|3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.1|8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2.2|2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55"/>
</p:tagLst>
</file>

<file path=ppt/theme/theme1.xml><?xml version="1.0" encoding="utf-8"?>
<a:theme xmlns:a="http://schemas.openxmlformats.org/drawingml/2006/main" name="1_cfaed orange">
  <a:themeElements>
    <a:clrScheme name="cfaed orange">
      <a:dk1>
        <a:sysClr val="windowText" lastClr="000000"/>
      </a:dk1>
      <a:lt1>
        <a:sysClr val="window" lastClr="FFFFFF"/>
      </a:lt1>
      <a:dk2>
        <a:srgbClr val="265E87"/>
      </a:dk2>
      <a:lt2>
        <a:srgbClr val="FFFFFF"/>
      </a:lt2>
      <a:accent1>
        <a:srgbClr val="265E87"/>
      </a:accent1>
      <a:accent2>
        <a:srgbClr val="71CFEB"/>
      </a:accent2>
      <a:accent3>
        <a:srgbClr val="E87B14"/>
      </a:accent3>
      <a:accent4>
        <a:srgbClr val="2CB1C7"/>
      </a:accent4>
      <a:accent5>
        <a:srgbClr val="B2D235"/>
      </a:accent5>
      <a:accent6>
        <a:srgbClr val="00B48D"/>
      </a:accent6>
      <a:hlink>
        <a:srgbClr val="00B4EB"/>
      </a:hlink>
      <a:folHlink>
        <a:srgbClr val="FFC000"/>
      </a:folHlink>
    </a:clrScheme>
    <a:fontScheme name="cfaed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Tw Cen MT"/>
            <a:cs typeface="Tw Cen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Tw Cen MT"/>
            <a:cs typeface="Tw Cen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ccc-template</Template>
  <TotalTime>14346</TotalTime>
  <Words>2118</Words>
  <Application>Microsoft Macintosh PowerPoint</Application>
  <PresentationFormat>On-screen Show (16:9)</PresentationFormat>
  <Paragraphs>296</Paragraphs>
  <Slides>48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DIN-Bold</vt:lpstr>
      <vt:lpstr>Tw Cen MT</vt:lpstr>
      <vt:lpstr>Verdana</vt:lpstr>
      <vt:lpstr>Wingdings</vt:lpstr>
      <vt:lpstr>Arial</vt:lpstr>
      <vt:lpstr>1_cfaed orange</vt:lpstr>
      <vt:lpstr>Improving model-based software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Symmetry in Software Synthesis</dc:title>
  <dc:creator>Microsoft Office User</dc:creator>
  <cp:lastModifiedBy>Microsoft Office User</cp:lastModifiedBy>
  <cp:revision>286</cp:revision>
  <cp:lastPrinted>2021-03-05T09:19:47Z</cp:lastPrinted>
  <dcterms:created xsi:type="dcterms:W3CDTF">2018-01-16T13:55:52Z</dcterms:created>
  <dcterms:modified xsi:type="dcterms:W3CDTF">2021-04-28T15:50:17Z</dcterms:modified>
</cp:coreProperties>
</file>